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471" r:id="rId2"/>
    <p:sldId id="474" r:id="rId3"/>
    <p:sldId id="475" r:id="rId4"/>
    <p:sldId id="433" r:id="rId5"/>
    <p:sldId id="434" r:id="rId6"/>
    <p:sldId id="435" r:id="rId7"/>
    <p:sldId id="436" r:id="rId8"/>
    <p:sldId id="437" r:id="rId9"/>
    <p:sldId id="438" r:id="rId10"/>
    <p:sldId id="444" r:id="rId11"/>
    <p:sldId id="257" r:id="rId12"/>
    <p:sldId id="348" r:id="rId13"/>
    <p:sldId id="431" r:id="rId14"/>
    <p:sldId id="447" r:id="rId15"/>
    <p:sldId id="448" r:id="rId16"/>
    <p:sldId id="450" r:id="rId17"/>
    <p:sldId id="451" r:id="rId18"/>
    <p:sldId id="432" r:id="rId19"/>
    <p:sldId id="452" r:id="rId20"/>
    <p:sldId id="453" r:id="rId21"/>
    <p:sldId id="456" r:id="rId22"/>
    <p:sldId id="457" r:id="rId23"/>
    <p:sldId id="468" r:id="rId24"/>
    <p:sldId id="472" r:id="rId25"/>
    <p:sldId id="473" r:id="rId26"/>
    <p:sldId id="439" r:id="rId27"/>
    <p:sldId id="258" r:id="rId28"/>
    <p:sldId id="278" r:id="rId29"/>
    <p:sldId id="279" r:id="rId30"/>
    <p:sldId id="478" r:id="rId31"/>
    <p:sldId id="482" r:id="rId32"/>
    <p:sldId id="479" r:id="rId33"/>
    <p:sldId id="483" r:id="rId34"/>
    <p:sldId id="353" r:id="rId35"/>
    <p:sldId id="355" r:id="rId36"/>
    <p:sldId id="260" r:id="rId37"/>
    <p:sldId id="261" r:id="rId38"/>
    <p:sldId id="330" r:id="rId39"/>
    <p:sldId id="328" r:id="rId40"/>
    <p:sldId id="358" r:id="rId41"/>
    <p:sldId id="271" r:id="rId42"/>
    <p:sldId id="277" r:id="rId43"/>
    <p:sldId id="280" r:id="rId44"/>
    <p:sldId id="386" r:id="rId45"/>
    <p:sldId id="387" r:id="rId46"/>
    <p:sldId id="359" r:id="rId47"/>
    <p:sldId id="382" r:id="rId48"/>
    <p:sldId id="290" r:id="rId49"/>
    <p:sldId id="291" r:id="rId50"/>
    <p:sldId id="378" r:id="rId51"/>
    <p:sldId id="380" r:id="rId52"/>
    <p:sldId id="296" r:id="rId53"/>
    <p:sldId id="381" r:id="rId54"/>
    <p:sldId id="297" r:id="rId55"/>
    <p:sldId id="384" r:id="rId56"/>
    <p:sldId id="383" r:id="rId57"/>
    <p:sldId id="385" r:id="rId58"/>
    <p:sldId id="476" r:id="rId59"/>
    <p:sldId id="388" r:id="rId60"/>
    <p:sldId id="458" r:id="rId61"/>
    <p:sldId id="335" r:id="rId62"/>
    <p:sldId id="336" r:id="rId63"/>
    <p:sldId id="461" r:id="rId64"/>
    <p:sldId id="463" r:id="rId65"/>
    <p:sldId id="462" r:id="rId66"/>
    <p:sldId id="337" r:id="rId67"/>
    <p:sldId id="338" r:id="rId68"/>
    <p:sldId id="339" r:id="rId69"/>
    <p:sldId id="480" r:id="rId70"/>
    <p:sldId id="481" r:id="rId71"/>
    <p:sldId id="465" r:id="rId72"/>
    <p:sldId id="467" r:id="rId73"/>
    <p:sldId id="400" r:id="rId74"/>
    <p:sldId id="389" r:id="rId75"/>
    <p:sldId id="390" r:id="rId76"/>
    <p:sldId id="425" r:id="rId77"/>
    <p:sldId id="426" r:id="rId78"/>
    <p:sldId id="403" r:id="rId79"/>
    <p:sldId id="406" r:id="rId80"/>
    <p:sldId id="407" r:id="rId81"/>
    <p:sldId id="408" r:id="rId82"/>
    <p:sldId id="409" r:id="rId83"/>
    <p:sldId id="397" r:id="rId84"/>
    <p:sldId id="415" r:id="rId85"/>
    <p:sldId id="417" r:id="rId86"/>
    <p:sldId id="416" r:id="rId87"/>
    <p:sldId id="446" r:id="rId88"/>
    <p:sldId id="418" r:id="rId89"/>
    <p:sldId id="419" r:id="rId90"/>
    <p:sldId id="428" r:id="rId91"/>
    <p:sldId id="420" r:id="rId92"/>
    <p:sldId id="469" r:id="rId93"/>
    <p:sldId id="470" r:id="rId94"/>
    <p:sldId id="350" r:id="rId95"/>
    <p:sldId id="404" r:id="rId96"/>
    <p:sldId id="413" r:id="rId97"/>
    <p:sldId id="421" r:id="rId98"/>
    <p:sldId id="424" r:id="rId99"/>
    <p:sldId id="423" r:id="rId100"/>
    <p:sldId id="347" r:id="rId101"/>
    <p:sldId id="344" r:id="rId102"/>
    <p:sldId id="351" r:id="rId103"/>
    <p:sldId id="349" r:id="rId104"/>
    <p:sldId id="411" r:id="rId105"/>
    <p:sldId id="412" r:id="rId106"/>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99" autoAdjust="0"/>
  </p:normalViewPr>
  <p:slideViewPr>
    <p:cSldViewPr snapToGrid="0" snapToObjects="1">
      <p:cViewPr varScale="1">
        <p:scale>
          <a:sx n="83" d="100"/>
          <a:sy n="83" d="100"/>
        </p:scale>
        <p:origin x="-2120"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380424-A7A6-6E42-BC44-1D64B850AD68}" type="datetimeFigureOut">
              <a:rPr kumimoji="1" lang="zh-CN" altLang="en-US" smtClean="0"/>
              <a:t>17/10/15</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2B7F12-C442-944B-9F5A-44EC9D15D75E}" type="slidenum">
              <a:rPr kumimoji="1" lang="zh-CN" altLang="en-US" smtClean="0"/>
              <a:t>‹#›</a:t>
            </a:fld>
            <a:endParaRPr kumimoji="1" lang="zh-CN" altLang="en-US"/>
          </a:p>
        </p:txBody>
      </p:sp>
    </p:spTree>
    <p:extLst>
      <p:ext uri="{BB962C8B-B14F-4D97-AF65-F5344CB8AC3E}">
        <p14:creationId xmlns:p14="http://schemas.microsoft.com/office/powerpoint/2010/main" val="40255034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zh.wikipedia.org/wiki/%E7%BE%8E%E5%9B%BD%E5%9B%BD%E5%AE%B6%E5%AE%89%E5%85%A8%E5%B1%80" TargetMode="External"/><Relationship Id="rId4" Type="http://schemas.openxmlformats.org/officeDocument/2006/relationships/hyperlink" Target="https://zh.wikipedia.org/wiki/%E5%9C%8B%E5%AE%B6%E6%A8%99%E6%BA%96%E6%8A%80%E8%A1%93%E7%A0%94%E7%A9%B6%E6%89%80" TargetMode="External"/><Relationship Id="rId5" Type="http://schemas.openxmlformats.org/officeDocument/2006/relationships/hyperlink" Target="https://zh.wikipedia.org/wiki/%E8%81%AF%E9%82%A6%E8%B3%87%E6%96%99%E8%99%95%E7%90%86%E6%A8%99%E6%BA%96" TargetMode="External"/><Relationship Id="rId6" Type="http://schemas.openxmlformats.org/officeDocument/2006/relationships/hyperlink" Target="https://en.wikipedia.org/wiki/National_Security_Agency_(NSA)"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hromium.org/2014/09/gradually-sunsetting-sha-1.html" TargetMode="External"/><Relationship Id="rId4" Type="http://schemas.openxmlformats.org/officeDocument/2006/relationships/hyperlink" Target="https://technet.microsoft.com/library/security/2880823"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aike.baidu.com/view/282776.htm" TargetMode="External"/><Relationship Id="rId4" Type="http://schemas.openxmlformats.org/officeDocument/2006/relationships/hyperlink" Target="http://baike.baidu.com/view/655218.htm" TargetMode="External"/><Relationship Id="rId5" Type="http://schemas.openxmlformats.org/officeDocument/2006/relationships/hyperlink" Target="http://baike.baidu.com/view/1145160.htm"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aike.baidu.com/view/772840.htm" TargetMode="External"/><Relationship Id="rId4" Type="http://schemas.openxmlformats.org/officeDocument/2006/relationships/hyperlink" Target="http://baike.baidu.com/view/22879.htm" TargetMode="External"/><Relationship Id="rId5" Type="http://schemas.openxmlformats.org/officeDocument/2006/relationships/hyperlink" Target="http://baike.baidu.com/view/1349620.htm"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因为</a:t>
            </a:r>
            <a:r>
              <a:rPr kumimoji="1" lang="en-US" altLang="zh-CN" dirty="0" smtClean="0"/>
              <a:t>500</a:t>
            </a:r>
            <a:r>
              <a:rPr kumimoji="1" lang="zh-CN" altLang="en-US" dirty="0" smtClean="0"/>
              <a:t>年前发明了复式记账法</a:t>
            </a: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4</a:t>
            </a:fld>
            <a:endParaRPr kumimoji="1" lang="zh-CN" altLang="en-US"/>
          </a:p>
        </p:txBody>
      </p:sp>
    </p:spTree>
    <p:extLst>
      <p:ext uri="{BB962C8B-B14F-4D97-AF65-F5344CB8AC3E}">
        <p14:creationId xmlns:p14="http://schemas.microsoft.com/office/powerpoint/2010/main" val="97871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来自</a:t>
            </a:r>
            <a:r>
              <a:rPr kumimoji="1" lang="en-US" altLang="zh-CN" dirty="0" err="1" smtClean="0"/>
              <a:t>btc.com</a:t>
            </a:r>
            <a:r>
              <a:rPr kumimoji="1" lang="zh-CN" altLang="en-US" dirty="0" smtClean="0"/>
              <a:t>统计财富榜</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23</a:t>
            </a:fld>
            <a:endParaRPr kumimoji="1" lang="zh-CN" altLang="en-US"/>
          </a:p>
        </p:txBody>
      </p:sp>
    </p:spTree>
    <p:extLst>
      <p:ext uri="{BB962C8B-B14F-4D97-AF65-F5344CB8AC3E}">
        <p14:creationId xmlns:p14="http://schemas.microsoft.com/office/powerpoint/2010/main" val="3183609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copay</a:t>
            </a:r>
            <a:r>
              <a:rPr kumimoji="1" lang="zh-CN" altLang="en-US" dirty="0" smtClean="0"/>
              <a:t>的界面</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24</a:t>
            </a:fld>
            <a:endParaRPr kumimoji="1" lang="zh-CN" altLang="en-US"/>
          </a:p>
        </p:txBody>
      </p:sp>
    </p:spTree>
    <p:extLst>
      <p:ext uri="{BB962C8B-B14F-4D97-AF65-F5344CB8AC3E}">
        <p14:creationId xmlns:p14="http://schemas.microsoft.com/office/powerpoint/2010/main" val="2896624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err="1" smtClean="0">
                <a:solidFill>
                  <a:schemeClr val="tx1"/>
                </a:solidFill>
                <a:latin typeface="+mn-lt"/>
                <a:ea typeface="+mn-ea"/>
                <a:cs typeface="+mn-cs"/>
              </a:rPr>
              <a:t>RSA</a:t>
            </a:r>
            <a:r>
              <a:rPr lang="zh-CN" altLang="en-US" sz="1200" kern="1200" dirty="0" smtClean="0">
                <a:solidFill>
                  <a:schemeClr val="tx1"/>
                </a:solidFill>
                <a:latin typeface="+mn-lt"/>
                <a:ea typeface="+mn-ea"/>
                <a:cs typeface="+mn-cs"/>
              </a:rPr>
              <a:t>公钥加密算法是</a:t>
            </a:r>
            <a:r>
              <a:rPr lang="en-US" altLang="zh-CN" sz="1200" kern="1200" dirty="0" smtClean="0">
                <a:solidFill>
                  <a:schemeClr val="tx1"/>
                </a:solidFill>
                <a:latin typeface="+mn-lt"/>
                <a:ea typeface="+mn-ea"/>
                <a:cs typeface="+mn-cs"/>
              </a:rPr>
              <a:t>1977</a:t>
            </a:r>
            <a:r>
              <a:rPr lang="zh-CN" altLang="en-US" sz="1200" kern="1200" dirty="0" smtClean="0">
                <a:solidFill>
                  <a:schemeClr val="tx1"/>
                </a:solidFill>
                <a:latin typeface="+mn-lt"/>
                <a:ea typeface="+mn-ea"/>
                <a:cs typeface="+mn-cs"/>
              </a:rPr>
              <a:t>年由罗纳德</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李维斯特（</a:t>
            </a:r>
            <a:r>
              <a:rPr lang="en-US" altLang="zh-CN" sz="1200" kern="1200" dirty="0" smtClean="0">
                <a:solidFill>
                  <a:schemeClr val="tx1"/>
                </a:solidFill>
                <a:latin typeface="+mn-lt"/>
                <a:ea typeface="+mn-ea"/>
                <a:cs typeface="+mn-cs"/>
              </a:rPr>
              <a:t>Ron </a:t>
            </a:r>
            <a:r>
              <a:rPr lang="en-US" altLang="zh-CN" sz="1200" kern="1200" dirty="0" err="1" smtClean="0">
                <a:solidFill>
                  <a:schemeClr val="tx1"/>
                </a:solidFill>
                <a:latin typeface="+mn-lt"/>
                <a:ea typeface="+mn-ea"/>
                <a:cs typeface="+mn-cs"/>
              </a:rPr>
              <a:t>Rivest</a:t>
            </a:r>
            <a:r>
              <a:rPr lang="zh-CN" altLang="en-US" sz="1200" kern="1200" dirty="0" smtClean="0">
                <a:solidFill>
                  <a:schemeClr val="tx1"/>
                </a:solidFill>
                <a:latin typeface="+mn-lt"/>
                <a:ea typeface="+mn-ea"/>
                <a:cs typeface="+mn-cs"/>
              </a:rPr>
              <a:t>）、阿迪</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萨莫尔（</a:t>
            </a:r>
            <a:r>
              <a:rPr lang="en-US" altLang="zh-CN" sz="1200" kern="1200" dirty="0" err="1" smtClean="0">
                <a:solidFill>
                  <a:schemeClr val="tx1"/>
                </a:solidFill>
                <a:latin typeface="+mn-lt"/>
                <a:ea typeface="+mn-ea"/>
                <a:cs typeface="+mn-cs"/>
              </a:rPr>
              <a:t>Adi</a:t>
            </a:r>
            <a:r>
              <a:rPr lang="en-US" altLang="zh-CN" sz="1200" kern="1200" dirty="0" smtClean="0">
                <a:solidFill>
                  <a:schemeClr val="tx1"/>
                </a:solidFill>
                <a:latin typeface="+mn-lt"/>
                <a:ea typeface="+mn-ea"/>
                <a:cs typeface="+mn-cs"/>
              </a:rPr>
              <a:t> Shamir</a:t>
            </a:r>
            <a:r>
              <a:rPr lang="zh-CN" altLang="en-US" sz="1200" kern="1200" dirty="0" smtClean="0">
                <a:solidFill>
                  <a:schemeClr val="tx1"/>
                </a:solidFill>
                <a:latin typeface="+mn-lt"/>
                <a:ea typeface="+mn-ea"/>
                <a:cs typeface="+mn-cs"/>
              </a:rPr>
              <a:t>）和伦纳德</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阿德曼（</a:t>
            </a:r>
            <a:r>
              <a:rPr lang="en-US" altLang="zh-CN" sz="1200" kern="1200" dirty="0" smtClean="0">
                <a:solidFill>
                  <a:schemeClr val="tx1"/>
                </a:solidFill>
                <a:latin typeface="+mn-lt"/>
                <a:ea typeface="+mn-ea"/>
                <a:cs typeface="+mn-cs"/>
              </a:rPr>
              <a:t>Leonard </a:t>
            </a:r>
            <a:r>
              <a:rPr lang="en-US" altLang="zh-CN" sz="1200" kern="1200" dirty="0" err="1" smtClean="0">
                <a:solidFill>
                  <a:schemeClr val="tx1"/>
                </a:solidFill>
                <a:latin typeface="+mn-lt"/>
                <a:ea typeface="+mn-ea"/>
                <a:cs typeface="+mn-cs"/>
              </a:rPr>
              <a:t>Adleman</a:t>
            </a:r>
            <a:r>
              <a:rPr lang="zh-CN" altLang="en-US" sz="1200" kern="1200" dirty="0" smtClean="0">
                <a:solidFill>
                  <a:schemeClr val="tx1"/>
                </a:solidFill>
                <a:latin typeface="+mn-lt"/>
                <a:ea typeface="+mn-ea"/>
                <a:cs typeface="+mn-cs"/>
              </a:rPr>
              <a:t>）一起提出的。</a:t>
            </a:r>
            <a:r>
              <a:rPr lang="en-US" altLang="zh-CN" sz="1200" kern="1200" dirty="0" smtClean="0">
                <a:solidFill>
                  <a:schemeClr val="tx1"/>
                </a:solidFill>
                <a:latin typeface="+mn-lt"/>
                <a:ea typeface="+mn-ea"/>
                <a:cs typeface="+mn-cs"/>
              </a:rPr>
              <a:t>1987</a:t>
            </a:r>
            <a:r>
              <a:rPr lang="zh-CN" altLang="en-US" sz="1200" kern="1200" dirty="0" smtClean="0">
                <a:solidFill>
                  <a:schemeClr val="tx1"/>
                </a:solidFill>
                <a:latin typeface="+mn-lt"/>
                <a:ea typeface="+mn-ea"/>
                <a:cs typeface="+mn-cs"/>
              </a:rPr>
              <a:t>年首次公布</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27</a:t>
            </a:fld>
            <a:endParaRPr kumimoji="1" lang="zh-CN" altLang="en-US"/>
          </a:p>
        </p:txBody>
      </p:sp>
    </p:spTree>
    <p:extLst>
      <p:ext uri="{BB962C8B-B14F-4D97-AF65-F5344CB8AC3E}">
        <p14:creationId xmlns:p14="http://schemas.microsoft.com/office/powerpoint/2010/main" val="3013575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汉字采用</a:t>
            </a:r>
            <a:r>
              <a:rPr kumimoji="1" lang="en-US" altLang="zh-CN" dirty="0" err="1" smtClean="0"/>
              <a:t>GBK</a:t>
            </a:r>
            <a:r>
              <a:rPr kumimoji="1" lang="zh-CN" altLang="en-US" dirty="0" smtClean="0"/>
              <a:t>编码</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30</a:t>
            </a:fld>
            <a:endParaRPr kumimoji="1" lang="zh-CN" altLang="en-US"/>
          </a:p>
        </p:txBody>
      </p:sp>
    </p:spTree>
    <p:extLst>
      <p:ext uri="{BB962C8B-B14F-4D97-AF65-F5344CB8AC3E}">
        <p14:creationId xmlns:p14="http://schemas.microsoft.com/office/powerpoint/2010/main" val="91367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还有</a:t>
            </a:r>
            <a:r>
              <a:rPr kumimoji="1" lang="en-US" altLang="zh-CN" dirty="0" err="1" smtClean="0"/>
              <a:t>unicode</a:t>
            </a:r>
            <a:r>
              <a:rPr kumimoji="1" lang="zh-CN" altLang="en-US" dirty="0" smtClean="0"/>
              <a:t>编码啦</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33</a:t>
            </a:fld>
            <a:endParaRPr kumimoji="1" lang="zh-CN" altLang="en-US"/>
          </a:p>
        </p:txBody>
      </p:sp>
    </p:spTree>
    <p:extLst>
      <p:ext uri="{BB962C8B-B14F-4D97-AF65-F5344CB8AC3E}">
        <p14:creationId xmlns:p14="http://schemas.microsoft.com/office/powerpoint/2010/main" val="313404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zh-CN" dirty="0" smtClean="0"/>
              <a:t>1</a:t>
            </a:r>
            <a:r>
              <a:rPr kumimoji="1" lang="en-US" altLang="zh-CN" dirty="0" smtClean="0"/>
              <a:t>6</a:t>
            </a:r>
            <a:r>
              <a:rPr kumimoji="1" lang="zh-CN" altLang="en-US" dirty="0" smtClean="0"/>
              <a:t>字节</a:t>
            </a:r>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35</a:t>
            </a:fld>
            <a:endParaRPr lang="zh-CN" altLang="en-US"/>
          </a:p>
        </p:txBody>
      </p:sp>
    </p:spTree>
    <p:extLst>
      <p:ext uri="{BB962C8B-B14F-4D97-AF65-F5344CB8AC3E}">
        <p14:creationId xmlns:p14="http://schemas.microsoft.com/office/powerpoint/2010/main" val="423308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一般网站也不会直接用</a:t>
            </a:r>
            <a:r>
              <a:rPr kumimoji="1" lang="en-US" altLang="zh-CN" dirty="0" smtClean="0"/>
              <a:t>md5</a:t>
            </a:r>
            <a:r>
              <a:rPr kumimoji="1" lang="zh-CN" altLang="en-US" dirty="0" smtClean="0"/>
              <a:t>加密的</a:t>
            </a:r>
            <a:endParaRPr kumimoji="1" lang="en-US" altLang="zh-CN" dirty="0" smtClean="0"/>
          </a:p>
          <a:p>
            <a:endParaRPr kumimoji="1" lang="en-US" altLang="zh-CN" dirty="0" smtClean="0"/>
          </a:p>
          <a:p>
            <a:r>
              <a:rPr kumimoji="1" lang="zh-CN" altLang="en-US" sz="1200" dirty="0" smtClean="0"/>
              <a:t>一般会加盐，</a:t>
            </a:r>
            <a:endParaRPr kumimoji="1" lang="en-US" altLang="zh-CN" sz="1200" dirty="0" smtClean="0"/>
          </a:p>
          <a:p>
            <a:r>
              <a:rPr kumimoji="1" lang="en-US" altLang="zh-CN" sz="1200" dirty="0" smtClean="0"/>
              <a:t>MD5</a:t>
            </a:r>
            <a:r>
              <a:rPr kumimoji="1" lang="zh-CN" altLang="en-US" sz="1200" dirty="0" smtClean="0"/>
              <a:t>（</a:t>
            </a:r>
            <a:r>
              <a:rPr kumimoji="1" lang="en-US" altLang="zh-CN" sz="1200" dirty="0" smtClean="0"/>
              <a:t>password</a:t>
            </a:r>
            <a:r>
              <a:rPr kumimoji="1" lang="zh-CN" altLang="en-US" sz="1200" dirty="0" smtClean="0"/>
              <a:t>，</a:t>
            </a:r>
            <a:r>
              <a:rPr kumimoji="1" lang="en-US" altLang="zh-CN" sz="1200" dirty="0" smtClean="0"/>
              <a:t>salt</a:t>
            </a:r>
            <a:r>
              <a:rPr kumimoji="1" lang="zh-CN" altLang="en-US" sz="1200" dirty="0" smtClean="0"/>
              <a:t>）</a:t>
            </a:r>
            <a:endParaRPr kumimoji="1" lang="en-US" altLang="zh-CN" sz="1200" dirty="0" smtClean="0"/>
          </a:p>
          <a:p>
            <a:r>
              <a:rPr kumimoji="1" lang="en-US" altLang="zh-CN" sz="1200" dirty="0" smtClean="0"/>
              <a:t>MD5</a:t>
            </a:r>
            <a:r>
              <a:rPr kumimoji="1" lang="zh-CN" altLang="en-US" sz="1200" dirty="0" smtClean="0"/>
              <a:t>（</a:t>
            </a:r>
            <a:r>
              <a:rPr kumimoji="1" lang="en-US" altLang="zh-CN" sz="1200" dirty="0" smtClean="0"/>
              <a:t>salt</a:t>
            </a:r>
            <a:r>
              <a:rPr kumimoji="1" lang="zh-CN" altLang="en-US" sz="1200" dirty="0" smtClean="0"/>
              <a:t>，</a:t>
            </a:r>
            <a:r>
              <a:rPr kumimoji="1" lang="en-US" altLang="zh-CN" sz="1200" dirty="0" smtClean="0"/>
              <a:t>password</a:t>
            </a:r>
            <a:r>
              <a:rPr kumimoji="1" lang="zh-CN" altLang="en-US" sz="1200" dirty="0" smtClean="0"/>
              <a:t>）</a:t>
            </a:r>
            <a:endParaRPr kumimoji="1" lang="en-US" altLang="zh-CN" sz="1200" dirty="0" smtClean="0"/>
          </a:p>
          <a:p>
            <a:r>
              <a:rPr kumimoji="1" lang="en-US" altLang="zh-CN" sz="1200" dirty="0" smtClean="0"/>
              <a:t>MD5</a:t>
            </a:r>
            <a:r>
              <a:rPr kumimoji="1" lang="zh-CN" altLang="en-US" sz="1200" dirty="0" smtClean="0"/>
              <a:t>（</a:t>
            </a:r>
            <a:r>
              <a:rPr kumimoji="1" lang="en-US" altLang="zh-CN" sz="1200" dirty="0" smtClean="0"/>
              <a:t>salt</a:t>
            </a:r>
            <a:r>
              <a:rPr kumimoji="1" lang="zh-CN" altLang="en-US" sz="1200" dirty="0" smtClean="0"/>
              <a:t>，</a:t>
            </a:r>
            <a:r>
              <a:rPr kumimoji="1" lang="en-US" altLang="zh-CN" sz="1200" dirty="0" smtClean="0"/>
              <a:t>password</a:t>
            </a:r>
            <a:r>
              <a:rPr kumimoji="1" lang="zh-CN" altLang="en-US" sz="1200" dirty="0" smtClean="0"/>
              <a:t>，</a:t>
            </a:r>
            <a:r>
              <a:rPr kumimoji="1" lang="en-US" altLang="zh-CN" sz="1200" dirty="0" smtClean="0"/>
              <a:t>username</a:t>
            </a:r>
            <a:r>
              <a:rPr kumimoji="1" lang="zh-CN" altLang="en-US" sz="1200" dirty="0" smtClean="0"/>
              <a:t>）</a:t>
            </a:r>
            <a:endParaRPr kumimoji="1" lang="en-US" altLang="zh-CN" sz="1200" dirty="0" smtClean="0"/>
          </a:p>
          <a:p>
            <a:endParaRPr kumimoji="1" lang="en-US" altLang="zh-CN" sz="1000" dirty="0" smtClean="0"/>
          </a:p>
          <a:p>
            <a:endParaRPr kumimoji="1" lang="zh-CN" altLang="en-US" sz="1000"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36</a:t>
            </a:fld>
            <a:endParaRPr kumimoji="1" lang="zh-CN" altLang="en-US"/>
          </a:p>
        </p:txBody>
      </p:sp>
    </p:spTree>
    <p:extLst>
      <p:ext uri="{BB962C8B-B14F-4D97-AF65-F5344CB8AC3E}">
        <p14:creationId xmlns:p14="http://schemas.microsoft.com/office/powerpoint/2010/main" val="276152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16</a:t>
            </a:r>
            <a:r>
              <a:rPr kumimoji="1" lang="zh-CN" altLang="en-US" dirty="0" smtClean="0"/>
              <a:t>字节</a:t>
            </a:r>
            <a:endParaRPr kumimoji="1" lang="en-US" altLang="zh-CN" dirty="0" smtClean="0"/>
          </a:p>
          <a:p>
            <a:endParaRPr kumimoji="1" lang="en-US" altLang="zh-CN" dirty="0" smtClean="0"/>
          </a:p>
          <a:p>
            <a:r>
              <a:rPr kumimoji="1" lang="zh-CN" altLang="zh-CN" dirty="0" smtClean="0"/>
              <a:t>2</a:t>
            </a:r>
            <a:r>
              <a:rPr kumimoji="1" lang="en-US" altLang="zh-CN" dirty="0" smtClean="0"/>
              <a:t>^128 = 10^38</a:t>
            </a:r>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37</a:t>
            </a:fld>
            <a:endParaRPr lang="zh-CN" altLang="en-US"/>
          </a:p>
        </p:txBody>
      </p:sp>
    </p:spTree>
    <p:extLst>
      <p:ext uri="{BB962C8B-B14F-4D97-AF65-F5344CB8AC3E}">
        <p14:creationId xmlns:p14="http://schemas.microsoft.com/office/powerpoint/2010/main" val="314075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上面的例子中，是，变成了。</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雪山上的积雪看着很平静，但是只要有一点问题，就可能造成一片大崩溃。 </a:t>
            </a:r>
          </a:p>
          <a:p>
            <a:r>
              <a:rPr lang="zh-CN" altLang="en-US" sz="1200" kern="1200" dirty="0" smtClean="0">
                <a:solidFill>
                  <a:schemeClr val="tx1"/>
                </a:solidFill>
                <a:latin typeface="+mn-lt"/>
                <a:ea typeface="+mn-ea"/>
                <a:cs typeface="+mn-cs"/>
              </a:rPr>
              <a:t>借用专业属于为：雪崩效应指少量消息位的变化会引起信息摘要的许多位变化。对于</a:t>
            </a:r>
            <a:r>
              <a:rPr lang="en-US" altLang="zh-CN" sz="1200" kern="1200" dirty="0" smtClean="0">
                <a:solidFill>
                  <a:schemeClr val="tx1"/>
                </a:solidFill>
                <a:latin typeface="+mn-lt"/>
                <a:ea typeface="+mn-ea"/>
                <a:cs typeface="+mn-cs"/>
              </a:rPr>
              <a:t>MD5</a:t>
            </a:r>
            <a:r>
              <a:rPr lang="zh-CN" altLang="en-US" sz="1200" kern="1200" dirty="0" smtClean="0">
                <a:solidFill>
                  <a:schemeClr val="tx1"/>
                </a:solidFill>
                <a:latin typeface="+mn-lt"/>
                <a:ea typeface="+mn-ea"/>
                <a:cs typeface="+mn-cs"/>
              </a:rPr>
              <a:t>来说，加密明文后，生成密文字符串。当明文改变时，密文有较多字符跟着发生变化。</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较多一半限定为一半以上。通俗的说加密明文</a:t>
            </a:r>
            <a:r>
              <a:rPr lang="en-US" altLang="zh-CN" sz="1200" kern="1200" dirty="0" smtClean="0">
                <a:solidFill>
                  <a:schemeClr val="tx1"/>
                </a:solidFill>
                <a:latin typeface="+mn-lt"/>
                <a:ea typeface="+mn-ea"/>
                <a:cs typeface="+mn-cs"/>
              </a:rPr>
              <a:t>123456 ,</a:t>
            </a:r>
            <a:r>
              <a:rPr lang="zh-CN" altLang="en-US" sz="1200" kern="1200" dirty="0" smtClean="0">
                <a:solidFill>
                  <a:schemeClr val="tx1"/>
                </a:solidFill>
                <a:latin typeface="+mn-lt"/>
                <a:ea typeface="+mn-ea"/>
                <a:cs typeface="+mn-cs"/>
              </a:rPr>
              <a:t>当明文里面有一位发生变化，比如说为</a:t>
            </a:r>
            <a:r>
              <a:rPr lang="en-US" altLang="zh-CN" sz="1200" kern="1200" dirty="0" smtClean="0">
                <a:solidFill>
                  <a:schemeClr val="tx1"/>
                </a:solidFill>
                <a:latin typeface="+mn-lt"/>
                <a:ea typeface="+mn-ea"/>
                <a:cs typeface="+mn-cs"/>
              </a:rPr>
              <a:t>143456</a:t>
            </a:r>
            <a:r>
              <a:rPr lang="zh-CN" altLang="en-US" sz="1200" kern="1200" dirty="0" smtClean="0">
                <a:solidFill>
                  <a:schemeClr val="tx1"/>
                </a:solidFill>
                <a:latin typeface="+mn-lt"/>
                <a:ea typeface="+mn-ea"/>
                <a:cs typeface="+mn-cs"/>
              </a:rPr>
              <a:t>，那么密文有一半以上字符发生变化就成为雪崩效应。	</a:t>
            </a:r>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38</a:t>
            </a:fld>
            <a:endParaRPr kumimoji="1" lang="zh-CN" altLang="en-US"/>
          </a:p>
        </p:txBody>
      </p:sp>
    </p:spTree>
    <p:extLst>
      <p:ext uri="{BB962C8B-B14F-4D97-AF65-F5344CB8AC3E}">
        <p14:creationId xmlns:p14="http://schemas.microsoft.com/office/powerpoint/2010/main" val="253092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全地球的沙子数量估计是</a:t>
            </a:r>
            <a:r>
              <a:rPr kumimoji="1" lang="en-US" altLang="zh-CN" dirty="0" smtClean="0"/>
              <a:t>10^22</a:t>
            </a:r>
            <a:r>
              <a:rPr kumimoji="1" lang="zh-CN" altLang="en-US" dirty="0" smtClean="0"/>
              <a:t>，假如每个沙子都有一个</a:t>
            </a:r>
            <a:r>
              <a:rPr kumimoji="1" lang="en-US" altLang="zh-CN" dirty="0" smtClean="0"/>
              <a:t>38</a:t>
            </a:r>
            <a:r>
              <a:rPr kumimoji="1" lang="zh-CN" altLang="en-US" dirty="0" smtClean="0"/>
              <a:t>位长的编号，他直接就选中了！</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40</a:t>
            </a:fld>
            <a:endParaRPr kumimoji="1" lang="zh-CN" altLang="en-US"/>
          </a:p>
        </p:txBody>
      </p:sp>
    </p:spTree>
    <p:extLst>
      <p:ext uri="{BB962C8B-B14F-4D97-AF65-F5344CB8AC3E}">
        <p14:creationId xmlns:p14="http://schemas.microsoft.com/office/powerpoint/2010/main" val="318368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smtClean="0">
                <a:solidFill>
                  <a:srgbClr val="262626"/>
                </a:solidFill>
                <a:latin typeface="SimSun"/>
              </a:rPr>
              <a:t>12</a:t>
            </a:r>
            <a:r>
              <a:rPr lang="zh-CN" altLang="en-US" sz="1200" dirty="0" smtClean="0">
                <a:solidFill>
                  <a:srgbClr val="262626"/>
                </a:solidFill>
                <a:latin typeface="SimSun"/>
              </a:rPr>
              <a:t>月</a:t>
            </a:r>
            <a:r>
              <a:rPr lang="en-US" altLang="zh-CN" sz="1200" dirty="0" smtClean="0">
                <a:solidFill>
                  <a:srgbClr val="262626"/>
                </a:solidFill>
                <a:latin typeface="SimSun"/>
              </a:rPr>
              <a:t>5</a:t>
            </a:r>
            <a:r>
              <a:rPr lang="zh-CN" altLang="en-US" sz="1200" dirty="0" smtClean="0">
                <a:solidFill>
                  <a:srgbClr val="262626"/>
                </a:solidFill>
                <a:latin typeface="SimSun"/>
              </a:rPr>
              <a:t>日，中国人民银行、工业和信息化部、中国银行业监督管理委员会、中国证券监督管理委员会、中国保险监督管理委员会联合印发</a:t>
            </a:r>
            <a:r>
              <a:rPr lang="en-US" altLang="zh-CN" sz="1200" dirty="0" smtClean="0">
                <a:solidFill>
                  <a:srgbClr val="262626"/>
                </a:solidFill>
                <a:latin typeface="SimSun"/>
              </a:rPr>
              <a:t>《</a:t>
            </a:r>
            <a:r>
              <a:rPr lang="zh-CN" altLang="en-US" sz="1200" dirty="0" smtClean="0">
                <a:solidFill>
                  <a:srgbClr val="262626"/>
                </a:solidFill>
                <a:latin typeface="SimSun"/>
              </a:rPr>
              <a:t>关于防范比特币风险的通知</a:t>
            </a:r>
            <a:r>
              <a:rPr lang="en-US" altLang="zh-CN" sz="1200" dirty="0" smtClean="0">
                <a:solidFill>
                  <a:srgbClr val="262626"/>
                </a:solidFill>
                <a:latin typeface="SimSun"/>
              </a:rPr>
              <a:t>》(</a:t>
            </a:r>
            <a:r>
              <a:rPr lang="zh-CN" altLang="en-US" sz="1200" dirty="0" smtClean="0">
                <a:solidFill>
                  <a:srgbClr val="262626"/>
                </a:solidFill>
                <a:latin typeface="SimSun"/>
              </a:rPr>
              <a:t>以下简称“</a:t>
            </a:r>
            <a:r>
              <a:rPr lang="en-US" altLang="zh-CN" sz="1200" dirty="0" smtClean="0">
                <a:solidFill>
                  <a:srgbClr val="262626"/>
                </a:solidFill>
                <a:latin typeface="SimSun"/>
              </a:rPr>
              <a:t>《</a:t>
            </a:r>
            <a:r>
              <a:rPr lang="zh-CN" altLang="en-US" sz="1200" dirty="0" smtClean="0">
                <a:solidFill>
                  <a:srgbClr val="262626"/>
                </a:solidFill>
                <a:latin typeface="SimSun"/>
              </a:rPr>
              <a:t>通知</a:t>
            </a:r>
            <a:r>
              <a:rPr lang="en-US" altLang="zh-CN" sz="1200" dirty="0" smtClean="0">
                <a:solidFill>
                  <a:srgbClr val="262626"/>
                </a:solidFill>
                <a:latin typeface="SimSun"/>
              </a:rPr>
              <a:t>》”)</a:t>
            </a:r>
            <a:r>
              <a:rPr lang="zh-CN" altLang="en-US" sz="1200" dirty="0" smtClean="0">
                <a:solidFill>
                  <a:srgbClr val="262626"/>
                </a:solidFill>
                <a:latin typeface="SimSun"/>
              </a:rPr>
              <a:t>，</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6</a:t>
            </a:fld>
            <a:endParaRPr kumimoji="1" lang="zh-CN" altLang="en-US"/>
          </a:p>
        </p:txBody>
      </p:sp>
    </p:spTree>
    <p:extLst>
      <p:ext uri="{BB962C8B-B14F-4D97-AF65-F5344CB8AC3E}">
        <p14:creationId xmlns:p14="http://schemas.microsoft.com/office/powerpoint/2010/main" val="60439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使用</a:t>
            </a:r>
            <a:r>
              <a:rPr kumimoji="1" lang="en-US" altLang="zh-CN" dirty="0" err="1" smtClean="0"/>
              <a:t>oclhashcat</a:t>
            </a:r>
            <a:r>
              <a:rPr kumimoji="1" lang="zh-CN" altLang="en-US" dirty="0" smtClean="0"/>
              <a:t>软件</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41</a:t>
            </a:fld>
            <a:endParaRPr kumimoji="1" lang="zh-CN" altLang="en-US"/>
          </a:p>
        </p:txBody>
      </p:sp>
    </p:spTree>
    <p:extLst>
      <p:ext uri="{BB962C8B-B14F-4D97-AF65-F5344CB8AC3E}">
        <p14:creationId xmlns:p14="http://schemas.microsoft.com/office/powerpoint/2010/main" val="3923990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长度越长，抗攻击能力就越长</a:t>
            </a:r>
            <a:endParaRPr kumimoji="1" lang="en-US" altLang="zh-CN" dirty="0" smtClean="0"/>
          </a:p>
          <a:p>
            <a:endParaRPr kumimoji="1" lang="en-US" altLang="zh-CN" dirty="0" smtClean="0"/>
          </a:p>
          <a:p>
            <a:r>
              <a:rPr kumimoji="1" lang="en-US" altLang="zh-CN" dirty="0" smtClean="0"/>
              <a:t>2005</a:t>
            </a:r>
            <a:r>
              <a:rPr kumimoji="1" lang="zh-CN" altLang="en-US" dirty="0" smtClean="0"/>
              <a:t>年二月，王小云、殷益群及于红波发表了对完整版</a:t>
            </a:r>
            <a:r>
              <a:rPr kumimoji="1" lang="en-US" altLang="zh-CN" dirty="0" smtClean="0"/>
              <a:t>SHA-1</a:t>
            </a:r>
            <a:r>
              <a:rPr kumimoji="1" lang="zh-CN" altLang="en-US" dirty="0" smtClean="0"/>
              <a:t>的攻击，只需少于</a:t>
            </a:r>
            <a:r>
              <a:rPr kumimoji="1" lang="en-US" altLang="zh-CN" dirty="0" smtClean="0"/>
              <a:t>2</a:t>
            </a:r>
            <a:r>
              <a:rPr kumimoji="1" lang="zh-CN" altLang="en-US" dirty="0" smtClean="0"/>
              <a:t>的</a:t>
            </a:r>
            <a:r>
              <a:rPr kumimoji="1" lang="en-US" altLang="zh-CN" dirty="0" smtClean="0"/>
              <a:t>69</a:t>
            </a:r>
            <a:r>
              <a:rPr kumimoji="1" lang="zh-CN" altLang="en-US" dirty="0" smtClean="0"/>
              <a:t>次方的计算复杂度，就能找到一组碰撞。</a:t>
            </a:r>
            <a:r>
              <a:rPr kumimoji="1" lang="en-US" altLang="zh-CN" dirty="0" smtClean="0"/>
              <a:t>(</a:t>
            </a:r>
            <a:r>
              <a:rPr kumimoji="1" lang="zh-CN" altLang="en-US" dirty="0" smtClean="0"/>
              <a:t>利用生日攻击法找到碰撞需要</a:t>
            </a:r>
            <a:r>
              <a:rPr kumimoji="1" lang="en-US" altLang="zh-CN" dirty="0" smtClean="0"/>
              <a:t>2</a:t>
            </a:r>
            <a:r>
              <a:rPr kumimoji="1" lang="zh-CN" altLang="en-US" dirty="0" smtClean="0"/>
              <a:t>的</a:t>
            </a:r>
            <a:r>
              <a:rPr kumimoji="1" lang="en-US" altLang="zh-CN" dirty="0" smtClean="0"/>
              <a:t>80</a:t>
            </a:r>
            <a:r>
              <a:rPr kumimoji="1" lang="zh-CN" altLang="en-US" dirty="0" smtClean="0"/>
              <a:t>次方的计算复杂度。</a:t>
            </a:r>
            <a:r>
              <a:rPr kumimoji="1" lang="en-US" altLang="zh-CN" dirty="0" smtClean="0"/>
              <a:t>)</a:t>
            </a:r>
          </a:p>
          <a:p>
            <a:endParaRPr kumimoji="1" lang="en-US" altLang="zh-CN" dirty="0" smtClean="0"/>
          </a:p>
          <a:p>
            <a:r>
              <a:rPr kumimoji="1" lang="en-US" altLang="zh-CN" dirty="0" err="1" smtClean="0"/>
              <a:t>SHA</a:t>
            </a:r>
            <a:r>
              <a:rPr kumimoji="1" lang="zh-CN" altLang="en-US" dirty="0" smtClean="0"/>
              <a:t>－</a:t>
            </a:r>
            <a:r>
              <a:rPr kumimoji="1" lang="zh-CN" altLang="zh-CN" dirty="0" smtClean="0"/>
              <a:t>2</a:t>
            </a:r>
            <a:r>
              <a:rPr kumimoji="1" lang="en-US" altLang="zh-CN" dirty="0" smtClean="0"/>
              <a:t>24</a:t>
            </a:r>
            <a:r>
              <a:rPr kumimoji="1" lang="zh-CN" altLang="en-US" dirty="0" smtClean="0"/>
              <a:t>，</a:t>
            </a:r>
            <a:r>
              <a:rPr kumimoji="1" lang="en-US" altLang="zh-CN" dirty="0" smtClean="0"/>
              <a:t>256</a:t>
            </a:r>
            <a:r>
              <a:rPr kumimoji="1" lang="zh-CN" altLang="en-US" dirty="0" smtClean="0"/>
              <a:t>，</a:t>
            </a:r>
            <a:r>
              <a:rPr kumimoji="1" lang="en-US" altLang="zh-CN" dirty="0" smtClean="0"/>
              <a:t>284</a:t>
            </a:r>
            <a:r>
              <a:rPr kumimoji="1" lang="zh-CN" altLang="en-US" dirty="0" smtClean="0"/>
              <a:t>，</a:t>
            </a:r>
            <a:r>
              <a:rPr kumimoji="1" lang="en-US" altLang="zh-CN" dirty="0" smtClean="0"/>
              <a:t>512</a:t>
            </a:r>
            <a:r>
              <a:rPr kumimoji="1" lang="zh-CN" altLang="en-US" dirty="0" smtClean="0"/>
              <a:t>指的是输出长度</a:t>
            </a:r>
            <a:endParaRPr kumimoji="1" lang="en-US" altLang="zh-CN" dirty="0" smtClean="0"/>
          </a:p>
          <a:p>
            <a:endParaRPr kumimoji="1" lang="en-US" altLang="zh-CN" dirty="0" smtClean="0"/>
          </a:p>
          <a:p>
            <a:r>
              <a:rPr lang="zh-CN" altLang="en-US" sz="1200" dirty="0" smtClean="0">
                <a:solidFill>
                  <a:srgbClr val="092F9D"/>
                </a:solidFill>
                <a:latin typeface="PingFangSC-Regular"/>
                <a:hlinkClick r:id="rId3"/>
              </a:rPr>
              <a:t>美国国家安全局</a:t>
            </a:r>
            <a:r>
              <a:rPr lang="zh-CN" altLang="en-US" sz="1200" dirty="0" smtClean="0">
                <a:solidFill>
                  <a:srgbClr val="1A1A1A"/>
                </a:solidFill>
                <a:latin typeface="PingFangSC-Regular"/>
                <a:hlinkClick r:id="rId3"/>
              </a:rPr>
              <a:t>设计，并由美国</a:t>
            </a:r>
            <a:r>
              <a:rPr lang="zh-CN" altLang="en-US" sz="1200" dirty="0" smtClean="0">
                <a:solidFill>
                  <a:srgbClr val="092F9D"/>
                </a:solidFill>
                <a:latin typeface="PingFangSC-Regular"/>
                <a:hlinkClick r:id="rId4"/>
              </a:rPr>
              <a:t>国家标准技术研究所</a:t>
            </a:r>
            <a:r>
              <a:rPr lang="zh-CN" altLang="en-US" sz="1200" dirty="0" smtClean="0">
                <a:solidFill>
                  <a:srgbClr val="1A1A1A"/>
                </a:solidFill>
                <a:latin typeface="PingFangSC-Regular"/>
                <a:hlinkClick r:id="rId4"/>
              </a:rPr>
              <a:t>（</a:t>
            </a:r>
            <a:r>
              <a:rPr lang="en-US" altLang="zh-CN" sz="1200" dirty="0" smtClean="0">
                <a:solidFill>
                  <a:srgbClr val="1A1A1A"/>
                </a:solidFill>
                <a:latin typeface="PingFangSC-Regular"/>
                <a:hlinkClick r:id="rId4"/>
              </a:rPr>
              <a:t>NIST</a:t>
            </a:r>
            <a:r>
              <a:rPr lang="zh-CN" altLang="en-US" sz="1200" dirty="0" smtClean="0">
                <a:solidFill>
                  <a:srgbClr val="1A1A1A"/>
                </a:solidFill>
                <a:latin typeface="PingFangSC-Regular"/>
                <a:hlinkClick r:id="rId4"/>
              </a:rPr>
              <a:t>）发布为</a:t>
            </a:r>
            <a:r>
              <a:rPr lang="zh-CN" altLang="en-US" sz="1200" dirty="0" smtClean="0">
                <a:solidFill>
                  <a:srgbClr val="092F9D"/>
                </a:solidFill>
                <a:latin typeface="PingFangSC-Regular"/>
                <a:hlinkClick r:id="rId5"/>
              </a:rPr>
              <a:t>联邦数据处理标准</a:t>
            </a:r>
            <a:r>
              <a:rPr lang="zh-CN" altLang="en-US" sz="1200" dirty="0" smtClean="0">
                <a:solidFill>
                  <a:srgbClr val="1A1A1A"/>
                </a:solidFill>
                <a:latin typeface="PingFangSC-Regular"/>
                <a:hlinkClick r:id="rId5"/>
              </a:rPr>
              <a:t>（</a:t>
            </a:r>
            <a:r>
              <a:rPr lang="en-US" altLang="zh-CN" sz="1200" dirty="0" smtClean="0">
                <a:solidFill>
                  <a:srgbClr val="1A1A1A"/>
                </a:solidFill>
                <a:latin typeface="PingFangSC-Regular"/>
                <a:hlinkClick r:id="rId5"/>
              </a:rPr>
              <a:t>FIPS</a:t>
            </a:r>
            <a:r>
              <a:rPr lang="zh-CN" altLang="en-US" sz="1200" dirty="0" smtClean="0">
                <a:solidFill>
                  <a:srgbClr val="1A1A1A"/>
                </a:solidFill>
                <a:latin typeface="PingFangSC-Regular"/>
                <a:hlinkClick r:id="rId5"/>
              </a:rPr>
              <a:t>）</a:t>
            </a:r>
            <a:r>
              <a:rPr lang="en-US" altLang="zh-CN" sz="1050" baseline="30000" dirty="0" smtClean="0">
                <a:solidFill>
                  <a:srgbClr val="092F9D"/>
                </a:solidFill>
                <a:latin typeface="PingFangSC-Regular"/>
                <a:hlinkClick r:id="rId5"/>
              </a:rPr>
              <a:t>[2]</a:t>
            </a:r>
            <a:r>
              <a:rPr lang="zh-CN" altLang="en-US" sz="1200" baseline="0" dirty="0" smtClean="0">
                <a:solidFill>
                  <a:srgbClr val="1A1A1A"/>
                </a:solidFill>
                <a:latin typeface="PingFangSC-Regular"/>
                <a:hlinkClick r:id="rId5"/>
              </a:rPr>
              <a:t>。</a:t>
            </a:r>
            <a:endParaRPr kumimoji="1" lang="en-US" altLang="zh-CN" dirty="0" smtClean="0"/>
          </a:p>
          <a:p>
            <a:endParaRPr kumimoji="1" lang="en-US" altLang="zh-CN" dirty="0" smtClean="0"/>
          </a:p>
          <a:p>
            <a:r>
              <a:rPr lang="en-US" altLang="zh-CN" sz="1200" kern="1200" dirty="0" err="1" smtClean="0">
                <a:solidFill>
                  <a:schemeClr val="tx1"/>
                </a:solidFill>
                <a:latin typeface="+mn-lt"/>
                <a:ea typeface="+mn-ea"/>
                <a:cs typeface="+mn-cs"/>
              </a:rPr>
              <a:t>SHA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 designed by the United States </a:t>
            </a:r>
            <a:r>
              <a:rPr lang="en-US" altLang="zh-CN" sz="1200" kern="1200" dirty="0" smtClean="0">
                <a:solidFill>
                  <a:schemeClr val="tx1"/>
                </a:solidFill>
                <a:latin typeface="+mn-lt"/>
                <a:ea typeface="+mn-ea"/>
                <a:cs typeface="+mn-cs"/>
                <a:hlinkClick r:id="rId6"/>
              </a:rPr>
              <a:t>National Security Agency (NSA).</a:t>
            </a:r>
            <a:r>
              <a:rPr lang="en-US" altLang="zh-CN" sz="1200" kern="1200" baseline="0" dirty="0" smtClean="0">
                <a:solidFill>
                  <a:schemeClr val="tx1"/>
                </a:solidFill>
                <a:latin typeface="+mn-lt"/>
                <a:ea typeface="+mn-ea"/>
                <a:cs typeface="+mn-cs"/>
              </a:rPr>
              <a:t>  2001</a:t>
            </a:r>
            <a:r>
              <a:rPr lang="zh-CN" altLang="en-US" sz="1200" kern="1200" baseline="0" dirty="0" smtClean="0">
                <a:solidFill>
                  <a:schemeClr val="tx1"/>
                </a:solidFill>
                <a:latin typeface="+mn-lt"/>
                <a:ea typeface="+mn-ea"/>
                <a:cs typeface="+mn-cs"/>
              </a:rPr>
              <a:t>年被发布，</a:t>
            </a:r>
            <a:r>
              <a:rPr lang="fi-FI" altLang="zh-CN" sz="1200" kern="1200" dirty="0" err="1" smtClean="0">
                <a:solidFill>
                  <a:schemeClr val="tx1"/>
                </a:solidFill>
                <a:latin typeface="+mn-lt"/>
                <a:ea typeface="+mn-ea"/>
                <a:cs typeface="+mn-cs"/>
              </a:rPr>
              <a:t>FIPS</a:t>
            </a:r>
            <a:r>
              <a:rPr lang="fi-FI" altLang="zh-CN" sz="1200" kern="1200" dirty="0" smtClean="0">
                <a:solidFill>
                  <a:schemeClr val="tx1"/>
                </a:solidFill>
                <a:latin typeface="+mn-lt"/>
                <a:ea typeface="+mn-ea"/>
                <a:cs typeface="+mn-cs"/>
              </a:rPr>
              <a:t> PUB 180-2</a:t>
            </a:r>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42</a:t>
            </a:fld>
            <a:endParaRPr lang="zh-CN" altLang="en-US"/>
          </a:p>
        </p:txBody>
      </p:sp>
    </p:spTree>
    <p:extLst>
      <p:ext uri="{BB962C8B-B14F-4D97-AF65-F5344CB8AC3E}">
        <p14:creationId xmlns:p14="http://schemas.microsoft.com/office/powerpoint/2010/main" val="47707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Microsoft </a:t>
            </a:r>
            <a:r>
              <a:rPr lang="zh-CN" altLang="en-US" sz="1200" kern="1200" dirty="0" smtClean="0">
                <a:solidFill>
                  <a:schemeClr val="tx1"/>
                </a:solidFill>
                <a:latin typeface="+mn-lt"/>
                <a:ea typeface="+mn-ea"/>
                <a:cs typeface="+mn-cs"/>
              </a:rPr>
              <a:t>和 </a:t>
            </a:r>
            <a:r>
              <a:rPr lang="en-US" altLang="zh-CN" sz="1200" kern="1200" dirty="0" smtClean="0">
                <a:solidFill>
                  <a:schemeClr val="tx1"/>
                </a:solidFill>
                <a:latin typeface="+mn-lt"/>
                <a:ea typeface="+mn-ea"/>
                <a:cs typeface="+mn-cs"/>
              </a:rPr>
              <a:t>Google </a:t>
            </a:r>
            <a:r>
              <a:rPr lang="zh-CN" altLang="en-US" sz="1200" kern="1200" dirty="0" smtClean="0">
                <a:solidFill>
                  <a:schemeClr val="tx1"/>
                </a:solidFill>
                <a:latin typeface="+mn-lt"/>
                <a:ea typeface="+mn-ea"/>
                <a:cs typeface="+mn-cs"/>
              </a:rPr>
              <a:t>宣布了 </a:t>
            </a:r>
            <a:r>
              <a:rPr lang="en-US" altLang="zh-CN" sz="1200" kern="1200" dirty="0" smtClean="0">
                <a:solidFill>
                  <a:schemeClr val="tx1"/>
                </a:solidFill>
                <a:latin typeface="+mn-lt"/>
                <a:ea typeface="+mn-ea"/>
                <a:cs typeface="+mn-cs"/>
              </a:rPr>
              <a:t>SHA-1 </a:t>
            </a:r>
            <a:r>
              <a:rPr lang="zh-CN" altLang="en-US" sz="1200" kern="1200" dirty="0" smtClean="0">
                <a:solidFill>
                  <a:schemeClr val="tx1"/>
                </a:solidFill>
                <a:latin typeface="+mn-lt"/>
                <a:ea typeface="+mn-ea"/>
                <a:cs typeface="+mn-cs"/>
              </a:rPr>
              <a:t>弃用计划， </a:t>
            </a:r>
            <a:r>
              <a:rPr lang="en-US" altLang="zh-CN" sz="1200" kern="1200" dirty="0" smtClean="0">
                <a:solidFill>
                  <a:schemeClr val="tx1"/>
                </a:solidFill>
                <a:latin typeface="+mn-lt"/>
                <a:ea typeface="+mn-ea"/>
                <a:cs typeface="+mn-cs"/>
                <a:hlinkClick r:id="rId3"/>
              </a:rPr>
              <a:t>Google </a:t>
            </a:r>
            <a:r>
              <a:rPr lang="zh-CN" altLang="en-US" sz="1200" kern="1200" dirty="0" smtClean="0">
                <a:solidFill>
                  <a:schemeClr val="tx1"/>
                </a:solidFill>
                <a:latin typeface="+mn-lt"/>
                <a:ea typeface="+mn-ea"/>
                <a:cs typeface="+mn-cs"/>
                <a:hlinkClick r:id="rId3"/>
              </a:rPr>
              <a:t>关于“</a:t>
            </a:r>
            <a:r>
              <a:rPr lang="en-US" altLang="zh-CN" sz="1200" kern="1200" dirty="0" smtClean="0">
                <a:solidFill>
                  <a:schemeClr val="tx1"/>
                </a:solidFill>
                <a:latin typeface="+mn-lt"/>
                <a:ea typeface="+mn-ea"/>
                <a:cs typeface="+mn-cs"/>
                <a:hlinkClick r:id="rId3"/>
              </a:rPr>
              <a:t>Gradually Sunsetting SHA-1</a:t>
            </a:r>
            <a:r>
              <a:rPr lang="zh-CN" altLang="en-US" sz="1200" kern="1200" dirty="0" smtClean="0">
                <a:solidFill>
                  <a:schemeClr val="tx1"/>
                </a:solidFill>
                <a:latin typeface="+mn-lt"/>
                <a:ea typeface="+mn-ea"/>
                <a:cs typeface="+mn-cs"/>
                <a:hlinkClick r:id="rId3"/>
              </a:rPr>
              <a:t>（逐步淘汰 </a:t>
            </a:r>
            <a:r>
              <a:rPr lang="en-US" altLang="zh-CN" sz="1200" kern="1200" dirty="0" smtClean="0">
                <a:solidFill>
                  <a:schemeClr val="tx1"/>
                </a:solidFill>
                <a:latin typeface="+mn-lt"/>
                <a:ea typeface="+mn-ea"/>
                <a:cs typeface="+mn-cs"/>
                <a:hlinkClick r:id="rId3"/>
              </a:rPr>
              <a:t>SHA-1</a:t>
            </a:r>
            <a:r>
              <a:rPr lang="zh-CN" altLang="en-US" sz="1200" kern="1200" dirty="0" smtClean="0">
                <a:solidFill>
                  <a:schemeClr val="tx1"/>
                </a:solidFill>
                <a:latin typeface="+mn-lt"/>
                <a:ea typeface="+mn-ea"/>
                <a:cs typeface="+mn-cs"/>
                <a:hlinkClick r:id="rId3"/>
              </a:rPr>
              <a:t>）”的博客，</a:t>
            </a:r>
            <a:r>
              <a:rPr lang="en-US" altLang="zh-CN" sz="1200" kern="1200" dirty="0" smtClean="0">
                <a:solidFill>
                  <a:schemeClr val="tx1"/>
                </a:solidFill>
                <a:latin typeface="+mn-lt"/>
                <a:ea typeface="+mn-ea"/>
                <a:cs typeface="+mn-cs"/>
                <a:hlinkClick r:id="rId3"/>
              </a:rPr>
              <a:t>Chrome 39 </a:t>
            </a:r>
            <a:r>
              <a:rPr lang="zh-CN" altLang="en-US" sz="1200" kern="1200" dirty="0" smtClean="0">
                <a:solidFill>
                  <a:schemeClr val="tx1"/>
                </a:solidFill>
                <a:latin typeface="+mn-lt"/>
                <a:ea typeface="+mn-ea"/>
                <a:cs typeface="+mn-cs"/>
                <a:hlinkClick r:id="rId3"/>
              </a:rPr>
              <a:t>及更高版本会在使用（在 </a:t>
            </a:r>
            <a:r>
              <a:rPr lang="en-US" altLang="zh-CN" sz="1200" kern="1200" dirty="0" smtClean="0">
                <a:solidFill>
                  <a:schemeClr val="tx1"/>
                </a:solidFill>
                <a:latin typeface="+mn-lt"/>
                <a:ea typeface="+mn-ea"/>
                <a:cs typeface="+mn-cs"/>
                <a:hlinkClick r:id="rId3"/>
              </a:rPr>
              <a:t>2016 </a:t>
            </a:r>
            <a:r>
              <a:rPr lang="zh-CN" altLang="en-US" sz="1200" kern="1200" dirty="0" smtClean="0">
                <a:solidFill>
                  <a:schemeClr val="tx1"/>
                </a:solidFill>
                <a:latin typeface="+mn-lt"/>
                <a:ea typeface="+mn-ea"/>
                <a:cs typeface="+mn-cs"/>
                <a:hlinkClick r:id="rId3"/>
              </a:rPr>
              <a:t>年 </a:t>
            </a:r>
            <a:r>
              <a:rPr lang="en-US" altLang="zh-CN" sz="1200" kern="1200" dirty="0" smtClean="0">
                <a:solidFill>
                  <a:schemeClr val="tx1"/>
                </a:solidFill>
                <a:latin typeface="+mn-lt"/>
                <a:ea typeface="+mn-ea"/>
                <a:cs typeface="+mn-cs"/>
                <a:hlinkClick r:id="rId3"/>
              </a:rPr>
              <a:t>1 </a:t>
            </a:r>
            <a:r>
              <a:rPr lang="zh-CN" altLang="en-US" sz="1200" kern="1200" dirty="0" smtClean="0">
                <a:solidFill>
                  <a:schemeClr val="tx1"/>
                </a:solidFill>
                <a:latin typeface="+mn-lt"/>
                <a:ea typeface="+mn-ea"/>
                <a:cs typeface="+mn-cs"/>
                <a:hlinkClick r:id="rId3"/>
              </a:rPr>
              <a:t>月 </a:t>
            </a:r>
            <a:r>
              <a:rPr lang="en-US" altLang="zh-CN" sz="1200" kern="1200" dirty="0" smtClean="0">
                <a:solidFill>
                  <a:schemeClr val="tx1"/>
                </a:solidFill>
                <a:latin typeface="+mn-lt"/>
                <a:ea typeface="+mn-ea"/>
                <a:cs typeface="+mn-cs"/>
                <a:hlinkClick r:id="rId3"/>
              </a:rPr>
              <a:t>1 </a:t>
            </a:r>
            <a:r>
              <a:rPr lang="zh-CN" altLang="en-US" sz="1200" kern="1200" dirty="0" smtClean="0">
                <a:solidFill>
                  <a:schemeClr val="tx1"/>
                </a:solidFill>
                <a:latin typeface="+mn-lt"/>
                <a:ea typeface="+mn-ea"/>
                <a:cs typeface="+mn-cs"/>
                <a:hlinkClick r:id="rId3"/>
              </a:rPr>
              <a:t>日之后仍然有效的）</a:t>
            </a:r>
            <a:r>
              <a:rPr lang="en-US" altLang="zh-CN" sz="1200" kern="1200" dirty="0" smtClean="0">
                <a:solidFill>
                  <a:schemeClr val="tx1"/>
                </a:solidFill>
                <a:latin typeface="+mn-lt"/>
                <a:ea typeface="+mn-ea"/>
                <a:cs typeface="+mn-cs"/>
                <a:hlinkClick r:id="rId3"/>
              </a:rPr>
              <a:t>SHA-1 SSL </a:t>
            </a:r>
            <a:r>
              <a:rPr lang="zh-CN" altLang="en-US" sz="1200" kern="1200" dirty="0" smtClean="0">
                <a:solidFill>
                  <a:schemeClr val="tx1"/>
                </a:solidFill>
                <a:latin typeface="+mn-lt"/>
                <a:ea typeface="+mn-ea"/>
                <a:cs typeface="+mn-cs"/>
                <a:hlinkClick r:id="rId3"/>
              </a:rPr>
              <a:t>证书的网站上显示可视安全指示器。 </a:t>
            </a:r>
            <a:r>
              <a:rPr lang="en-US" altLang="zh-CN" sz="1200" kern="1200" dirty="0" smtClean="0">
                <a:solidFill>
                  <a:schemeClr val="tx1"/>
                </a:solidFill>
                <a:latin typeface="+mn-lt"/>
                <a:ea typeface="+mn-ea"/>
                <a:cs typeface="+mn-cs"/>
                <a:hlinkClick r:id="rId3"/>
              </a:rPr>
              <a:t>Chrome 39 </a:t>
            </a:r>
            <a:r>
              <a:rPr lang="zh-CN" altLang="en-US" sz="1200" kern="1200" dirty="0" smtClean="0">
                <a:solidFill>
                  <a:schemeClr val="tx1"/>
                </a:solidFill>
                <a:latin typeface="+mn-lt"/>
                <a:ea typeface="+mn-ea"/>
                <a:cs typeface="+mn-cs"/>
                <a:hlinkClick r:id="rId3"/>
              </a:rPr>
              <a:t>的正式版本预计于 </a:t>
            </a:r>
            <a:r>
              <a:rPr lang="en-US" altLang="zh-CN" sz="1200" kern="1200" dirty="0" smtClean="0">
                <a:solidFill>
                  <a:schemeClr val="tx1"/>
                </a:solidFill>
                <a:latin typeface="+mn-lt"/>
                <a:ea typeface="+mn-ea"/>
                <a:cs typeface="+mn-cs"/>
                <a:hlinkClick r:id="rId3"/>
              </a:rPr>
              <a:t>2014 </a:t>
            </a:r>
            <a:r>
              <a:rPr lang="zh-CN" altLang="en-US" sz="1200" kern="1200" dirty="0" smtClean="0">
                <a:solidFill>
                  <a:schemeClr val="tx1"/>
                </a:solidFill>
                <a:latin typeface="+mn-lt"/>
                <a:ea typeface="+mn-ea"/>
                <a:cs typeface="+mn-cs"/>
                <a:hlinkClick r:id="rId3"/>
              </a:rPr>
              <a:t>年 </a:t>
            </a:r>
            <a:r>
              <a:rPr lang="en-US" altLang="zh-CN" sz="1200" kern="1200" dirty="0" smtClean="0">
                <a:solidFill>
                  <a:schemeClr val="tx1"/>
                </a:solidFill>
                <a:latin typeface="+mn-lt"/>
                <a:ea typeface="+mn-ea"/>
                <a:cs typeface="+mn-cs"/>
                <a:hlinkClick r:id="rId3"/>
              </a:rPr>
              <a:t>11 </a:t>
            </a:r>
            <a:r>
              <a:rPr lang="zh-CN" altLang="en-US" sz="1200" kern="1200" dirty="0" smtClean="0">
                <a:solidFill>
                  <a:schemeClr val="tx1"/>
                </a:solidFill>
                <a:latin typeface="+mn-lt"/>
                <a:ea typeface="+mn-ea"/>
                <a:cs typeface="+mn-cs"/>
                <a:hlinkClick r:id="rId3"/>
              </a:rPr>
              <a:t>月发行。 这些网站将会被标上以下其中一个指示器：“安全，但有小错误”（带有黄色三角形的小锁标志）、“中性，缺少安全防护”（空白页图标）和“肯定不安全”（带有红色 </a:t>
            </a:r>
            <a:r>
              <a:rPr lang="en-US" altLang="zh-CN" sz="1200" kern="1200" dirty="0" smtClean="0">
                <a:solidFill>
                  <a:schemeClr val="tx1"/>
                </a:solidFill>
                <a:latin typeface="+mn-lt"/>
                <a:ea typeface="+mn-ea"/>
                <a:cs typeface="+mn-cs"/>
                <a:hlinkClick r:id="rId3"/>
              </a:rPr>
              <a:t>X </a:t>
            </a:r>
            <a:r>
              <a:rPr lang="zh-CN" altLang="en-US" sz="1200" kern="1200" dirty="0" smtClean="0">
                <a:solidFill>
                  <a:schemeClr val="tx1"/>
                </a:solidFill>
                <a:latin typeface="+mn-lt"/>
                <a:ea typeface="+mn-ea"/>
                <a:cs typeface="+mn-cs"/>
                <a:hlinkClick r:id="rId3"/>
              </a:rPr>
              <a:t>的小锁标志）。 为防止使用 </a:t>
            </a:r>
            <a:r>
              <a:rPr lang="en-US" altLang="zh-CN" sz="1200" kern="1200" dirty="0" smtClean="0">
                <a:solidFill>
                  <a:schemeClr val="tx1"/>
                </a:solidFill>
                <a:latin typeface="+mn-lt"/>
                <a:ea typeface="+mn-ea"/>
                <a:cs typeface="+mn-cs"/>
                <a:hlinkClick r:id="rId3"/>
              </a:rPr>
              <a:t>Chrome 39 </a:t>
            </a:r>
            <a:r>
              <a:rPr lang="zh-CN" altLang="en-US" sz="1200" kern="1200" dirty="0" smtClean="0">
                <a:solidFill>
                  <a:schemeClr val="tx1"/>
                </a:solidFill>
                <a:latin typeface="+mn-lt"/>
                <a:ea typeface="+mn-ea"/>
                <a:cs typeface="+mn-cs"/>
                <a:hlinkClick r:id="rId3"/>
              </a:rPr>
              <a:t>及更高版本的在线用户看到这些指示器，请务必将即将于 </a:t>
            </a:r>
            <a:r>
              <a:rPr lang="en-US" altLang="zh-CN" sz="1200" kern="1200" dirty="0" smtClean="0">
                <a:solidFill>
                  <a:schemeClr val="tx1"/>
                </a:solidFill>
                <a:latin typeface="+mn-lt"/>
                <a:ea typeface="+mn-ea"/>
                <a:cs typeface="+mn-cs"/>
                <a:hlinkClick r:id="rId3"/>
              </a:rPr>
              <a:t>2015 </a:t>
            </a:r>
            <a:r>
              <a:rPr lang="zh-CN" altLang="en-US" sz="1200" kern="1200" dirty="0" smtClean="0">
                <a:solidFill>
                  <a:schemeClr val="tx1"/>
                </a:solidFill>
                <a:latin typeface="+mn-lt"/>
                <a:ea typeface="+mn-ea"/>
                <a:cs typeface="+mn-cs"/>
                <a:hlinkClick r:id="rId3"/>
              </a:rPr>
              <a:t>年 </a:t>
            </a:r>
            <a:r>
              <a:rPr lang="en-US" altLang="zh-CN" sz="1200" kern="1200" dirty="0" smtClean="0">
                <a:solidFill>
                  <a:schemeClr val="tx1"/>
                </a:solidFill>
                <a:latin typeface="+mn-lt"/>
                <a:ea typeface="+mn-ea"/>
                <a:cs typeface="+mn-cs"/>
                <a:hlinkClick r:id="rId3"/>
              </a:rPr>
              <a:t>12 </a:t>
            </a:r>
            <a:r>
              <a:rPr lang="zh-CN" altLang="en-US" sz="1200" kern="1200" dirty="0" smtClean="0">
                <a:solidFill>
                  <a:schemeClr val="tx1"/>
                </a:solidFill>
                <a:latin typeface="+mn-lt"/>
                <a:ea typeface="+mn-ea"/>
                <a:cs typeface="+mn-cs"/>
                <a:hlinkClick r:id="rId3"/>
              </a:rPr>
              <a:t>月 </a:t>
            </a:r>
            <a:r>
              <a:rPr lang="en-US" altLang="zh-CN" sz="1200" kern="1200" dirty="0" smtClean="0">
                <a:solidFill>
                  <a:schemeClr val="tx1"/>
                </a:solidFill>
                <a:latin typeface="+mn-lt"/>
                <a:ea typeface="+mn-ea"/>
                <a:cs typeface="+mn-cs"/>
                <a:hlinkClick r:id="rId3"/>
              </a:rPr>
              <a:t>31 </a:t>
            </a:r>
            <a:r>
              <a:rPr lang="zh-CN" altLang="en-US" sz="1200" kern="1200" dirty="0" smtClean="0">
                <a:solidFill>
                  <a:schemeClr val="tx1"/>
                </a:solidFill>
                <a:latin typeface="+mn-lt"/>
                <a:ea typeface="+mn-ea"/>
                <a:cs typeface="+mn-cs"/>
                <a:hlinkClick r:id="rId3"/>
              </a:rPr>
              <a:t>日后到期的 </a:t>
            </a:r>
            <a:r>
              <a:rPr lang="en-US" altLang="zh-CN" sz="1200" kern="1200" dirty="0" smtClean="0">
                <a:solidFill>
                  <a:schemeClr val="tx1"/>
                </a:solidFill>
                <a:latin typeface="+mn-lt"/>
                <a:ea typeface="+mn-ea"/>
                <a:cs typeface="+mn-cs"/>
                <a:hlinkClick r:id="rId3"/>
              </a:rPr>
              <a:t>SHA-1 SSL </a:t>
            </a:r>
            <a:r>
              <a:rPr lang="zh-CN" altLang="en-US" sz="1200" kern="1200" dirty="0" smtClean="0">
                <a:solidFill>
                  <a:schemeClr val="tx1"/>
                </a:solidFill>
                <a:latin typeface="+mn-lt"/>
                <a:ea typeface="+mn-ea"/>
                <a:cs typeface="+mn-cs"/>
                <a:hlinkClick r:id="rId3"/>
              </a:rPr>
              <a:t>证书更换为 </a:t>
            </a:r>
            <a:r>
              <a:rPr lang="en-US" altLang="zh-CN" sz="1200" kern="1200" dirty="0" smtClean="0">
                <a:solidFill>
                  <a:schemeClr val="tx1"/>
                </a:solidFill>
                <a:latin typeface="+mn-lt"/>
                <a:ea typeface="+mn-ea"/>
                <a:cs typeface="+mn-cs"/>
                <a:hlinkClick r:id="rId3"/>
              </a:rPr>
              <a:t>SHA-256 (SHA-2) </a:t>
            </a:r>
            <a:r>
              <a:rPr lang="zh-CN" altLang="en-US" sz="1200" kern="1200" dirty="0" smtClean="0">
                <a:solidFill>
                  <a:schemeClr val="tx1"/>
                </a:solidFill>
                <a:latin typeface="+mn-lt"/>
                <a:ea typeface="+mn-ea"/>
                <a:cs typeface="+mn-cs"/>
                <a:hlinkClick r:id="rId3"/>
              </a:rPr>
              <a:t>证书。</a:t>
            </a:r>
          </a:p>
          <a:p>
            <a:r>
              <a:rPr lang="en-US" altLang="zh-CN"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altLang="zh-TW" sz="1200" kern="1200" dirty="0" smtClean="0">
                <a:solidFill>
                  <a:schemeClr val="tx1"/>
                </a:solidFill>
                <a:latin typeface="+mn-lt"/>
                <a:ea typeface="+mn-ea"/>
                <a:cs typeface="+mn-cs"/>
              </a:rPr>
              <a:t>Microsoft </a:t>
            </a:r>
            <a:r>
              <a:rPr lang="zh-TW" altLang="en-US" sz="1200" kern="1200" dirty="0" smtClean="0">
                <a:solidFill>
                  <a:schemeClr val="tx1"/>
                </a:solidFill>
                <a:latin typeface="+mn-lt"/>
                <a:ea typeface="+mn-ea"/>
                <a:cs typeface="+mn-cs"/>
              </a:rPr>
              <a:t>的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弃用计划在执行时间和浏览器行为上则略有不同。 </a:t>
            </a:r>
            <a:r>
              <a:rPr lang="en-US" altLang="zh-TW" sz="1200" kern="1200" dirty="0" smtClean="0">
                <a:solidFill>
                  <a:schemeClr val="tx1"/>
                </a:solidFill>
                <a:latin typeface="+mn-lt"/>
                <a:ea typeface="+mn-ea"/>
                <a:cs typeface="+mn-cs"/>
              </a:rPr>
              <a:t>Microsoft </a:t>
            </a:r>
            <a:r>
              <a:rPr lang="zh-TW" altLang="en-US" sz="1200" kern="1200" dirty="0" smtClean="0">
                <a:solidFill>
                  <a:schemeClr val="tx1"/>
                </a:solidFill>
                <a:latin typeface="+mn-lt"/>
                <a:ea typeface="+mn-ea"/>
                <a:cs typeface="+mn-cs"/>
              </a:rPr>
              <a:t>关于“</a:t>
            </a:r>
            <a:r>
              <a:rPr lang="en-US" altLang="zh-TW" sz="1200" kern="1200" dirty="0" smtClean="0">
                <a:solidFill>
                  <a:schemeClr val="tx1"/>
                </a:solidFill>
                <a:latin typeface="+mn-lt"/>
                <a:ea typeface="+mn-ea"/>
                <a:cs typeface="+mn-cs"/>
              </a:rPr>
              <a:t>Deprecation of SHA-1 Hashing Algorithm for Microsoft Root Certificate Program</a:t>
            </a:r>
            <a:r>
              <a:rPr lang="zh-TW" altLang="en-US" sz="1200" kern="1200" dirty="0" smtClean="0">
                <a:solidFill>
                  <a:schemeClr val="tx1"/>
                </a:solidFill>
                <a:latin typeface="+mn-lt"/>
                <a:ea typeface="+mn-ea"/>
                <a:cs typeface="+mn-cs"/>
              </a:rPr>
              <a:t>（</a:t>
            </a:r>
            <a:r>
              <a:rPr lang="en-US" altLang="zh-TW" sz="1200" kern="1200" dirty="0" smtClean="0">
                <a:solidFill>
                  <a:schemeClr val="tx1"/>
                </a:solidFill>
                <a:latin typeface="+mn-lt"/>
                <a:ea typeface="+mn-ea"/>
                <a:cs typeface="+mn-cs"/>
              </a:rPr>
              <a:t>Microsoft </a:t>
            </a:r>
            <a:r>
              <a:rPr lang="zh-TW" altLang="en-US" sz="1200" kern="1200" dirty="0" smtClean="0">
                <a:solidFill>
                  <a:schemeClr val="tx1"/>
                </a:solidFill>
                <a:latin typeface="+mn-lt"/>
                <a:ea typeface="+mn-ea"/>
                <a:cs typeface="+mn-cs"/>
              </a:rPr>
              <a:t>根证书计划弃用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哈希算法）”的</a:t>
            </a:r>
            <a:r>
              <a:rPr lang="zh-TW" altLang="en-US" sz="1200" kern="1200" dirty="0" smtClean="0">
                <a:solidFill>
                  <a:schemeClr val="tx1"/>
                </a:solidFill>
                <a:latin typeface="+mn-lt"/>
                <a:ea typeface="+mn-ea"/>
                <a:cs typeface="+mn-cs"/>
                <a:hlinkClick r:id="rId4"/>
              </a:rPr>
              <a:t>安全通报宣布 </a:t>
            </a:r>
            <a:r>
              <a:rPr lang="en-US" altLang="zh-TW" sz="1200" kern="1200" dirty="0" smtClean="0">
                <a:solidFill>
                  <a:schemeClr val="tx1"/>
                </a:solidFill>
                <a:latin typeface="+mn-lt"/>
                <a:ea typeface="+mn-ea"/>
                <a:cs typeface="+mn-cs"/>
                <a:hlinkClick r:id="rId4"/>
              </a:rPr>
              <a:t>Windows </a:t>
            </a:r>
            <a:r>
              <a:rPr lang="zh-TW" altLang="en-US" sz="1200" kern="1200" dirty="0" smtClean="0">
                <a:solidFill>
                  <a:schemeClr val="tx1"/>
                </a:solidFill>
                <a:latin typeface="+mn-lt"/>
                <a:ea typeface="+mn-ea"/>
                <a:cs typeface="+mn-cs"/>
                <a:hlinkClick r:id="rId4"/>
              </a:rPr>
              <a:t>将于 </a:t>
            </a:r>
            <a:r>
              <a:rPr lang="en-US" altLang="zh-TW" sz="1200" kern="1200" dirty="0" smtClean="0">
                <a:solidFill>
                  <a:schemeClr val="tx1"/>
                </a:solidFill>
                <a:latin typeface="+mn-lt"/>
                <a:ea typeface="+mn-ea"/>
                <a:cs typeface="+mn-cs"/>
                <a:hlinkClick r:id="rId4"/>
              </a:rPr>
              <a:t>2017 </a:t>
            </a:r>
            <a:r>
              <a:rPr lang="zh-TW" altLang="en-US" sz="1200" kern="1200" dirty="0" smtClean="0">
                <a:solidFill>
                  <a:schemeClr val="tx1"/>
                </a:solidFill>
                <a:latin typeface="+mn-lt"/>
                <a:ea typeface="+mn-ea"/>
                <a:cs typeface="+mn-cs"/>
                <a:hlinkClick r:id="rId4"/>
              </a:rPr>
              <a:t>年 </a:t>
            </a:r>
            <a:r>
              <a:rPr lang="en-US" altLang="zh-TW" sz="1200" kern="1200" dirty="0" smtClean="0">
                <a:solidFill>
                  <a:schemeClr val="tx1"/>
                </a:solidFill>
                <a:latin typeface="+mn-lt"/>
                <a:ea typeface="+mn-ea"/>
                <a:cs typeface="+mn-cs"/>
                <a:hlinkClick r:id="rId4"/>
              </a:rPr>
              <a:t>1 </a:t>
            </a:r>
            <a:r>
              <a:rPr lang="zh-TW" altLang="en-US" sz="1200" kern="1200" dirty="0" smtClean="0">
                <a:solidFill>
                  <a:schemeClr val="tx1"/>
                </a:solidFill>
                <a:latin typeface="+mn-lt"/>
                <a:ea typeface="+mn-ea"/>
                <a:cs typeface="+mn-cs"/>
                <a:hlinkClick r:id="rId4"/>
              </a:rPr>
              <a:t>月 </a:t>
            </a:r>
            <a:r>
              <a:rPr lang="en-US" altLang="zh-TW" sz="1200" kern="1200" dirty="0" smtClean="0">
                <a:solidFill>
                  <a:schemeClr val="tx1"/>
                </a:solidFill>
                <a:latin typeface="+mn-lt"/>
                <a:ea typeface="+mn-ea"/>
                <a:cs typeface="+mn-cs"/>
                <a:hlinkClick r:id="rId4"/>
              </a:rPr>
              <a:t>1 </a:t>
            </a:r>
            <a:r>
              <a:rPr lang="zh-TW" altLang="en-US" sz="1200" kern="1200" dirty="0" smtClean="0">
                <a:solidFill>
                  <a:schemeClr val="tx1"/>
                </a:solidFill>
                <a:latin typeface="+mn-lt"/>
                <a:ea typeface="+mn-ea"/>
                <a:cs typeface="+mn-cs"/>
                <a:hlinkClick r:id="rId4"/>
              </a:rPr>
              <a:t>日停止接受 </a:t>
            </a:r>
            <a:r>
              <a:rPr lang="en-US" altLang="zh-TW" sz="1200" kern="1200" dirty="0" smtClean="0">
                <a:solidFill>
                  <a:schemeClr val="tx1"/>
                </a:solidFill>
                <a:latin typeface="+mn-lt"/>
                <a:ea typeface="+mn-ea"/>
                <a:cs typeface="+mn-cs"/>
                <a:hlinkClick r:id="rId4"/>
              </a:rPr>
              <a:t>SHA-1 SSL </a:t>
            </a:r>
            <a:r>
              <a:rPr lang="zh-TW" altLang="en-US" sz="1200" kern="1200" dirty="0" smtClean="0">
                <a:solidFill>
                  <a:schemeClr val="tx1"/>
                </a:solidFill>
                <a:latin typeface="+mn-lt"/>
                <a:ea typeface="+mn-ea"/>
                <a:cs typeface="+mn-cs"/>
                <a:hlinkClick r:id="rId4"/>
              </a:rPr>
              <a:t>证书。 如欲继续使用 </a:t>
            </a:r>
            <a:r>
              <a:rPr lang="en-US" altLang="zh-TW" sz="1200" kern="1200" dirty="0" smtClean="0">
                <a:solidFill>
                  <a:schemeClr val="tx1"/>
                </a:solidFill>
                <a:latin typeface="+mn-lt"/>
                <a:ea typeface="+mn-ea"/>
                <a:cs typeface="+mn-cs"/>
                <a:hlinkClick r:id="rId4"/>
              </a:rPr>
              <a:t>Microsoft </a:t>
            </a:r>
            <a:r>
              <a:rPr lang="zh-TW" altLang="en-US" sz="1200" kern="1200" dirty="0" smtClean="0">
                <a:solidFill>
                  <a:schemeClr val="tx1"/>
                </a:solidFill>
                <a:latin typeface="+mn-lt"/>
                <a:ea typeface="+mn-ea"/>
                <a:cs typeface="+mn-cs"/>
                <a:hlinkClick r:id="rId4"/>
              </a:rPr>
              <a:t>平台，所有在本公告之前或之后颁发的 </a:t>
            </a:r>
            <a:r>
              <a:rPr lang="en-US" altLang="zh-TW" sz="1200" kern="1200" dirty="0" smtClean="0">
                <a:solidFill>
                  <a:schemeClr val="tx1"/>
                </a:solidFill>
                <a:latin typeface="+mn-lt"/>
                <a:ea typeface="+mn-ea"/>
                <a:cs typeface="+mn-cs"/>
                <a:hlinkClick r:id="rId4"/>
              </a:rPr>
              <a:t>SHA-1 SSL </a:t>
            </a:r>
            <a:r>
              <a:rPr lang="zh-TW" altLang="en-US" sz="1200" kern="1200" dirty="0" smtClean="0">
                <a:solidFill>
                  <a:schemeClr val="tx1"/>
                </a:solidFill>
                <a:latin typeface="+mn-lt"/>
                <a:ea typeface="+mn-ea"/>
                <a:cs typeface="+mn-cs"/>
                <a:hlinkClick r:id="rId4"/>
              </a:rPr>
              <a:t>证书必须在 </a:t>
            </a:r>
            <a:r>
              <a:rPr lang="en-US" altLang="zh-TW" sz="1200" kern="1200" dirty="0" smtClean="0">
                <a:solidFill>
                  <a:schemeClr val="tx1"/>
                </a:solidFill>
                <a:latin typeface="+mn-lt"/>
                <a:ea typeface="+mn-ea"/>
                <a:cs typeface="+mn-cs"/>
                <a:hlinkClick r:id="rId4"/>
              </a:rPr>
              <a:t>2017 </a:t>
            </a:r>
            <a:r>
              <a:rPr lang="zh-TW" altLang="en-US" sz="1200" kern="1200" dirty="0" smtClean="0">
                <a:solidFill>
                  <a:schemeClr val="tx1"/>
                </a:solidFill>
                <a:latin typeface="+mn-lt"/>
                <a:ea typeface="+mn-ea"/>
                <a:cs typeface="+mn-cs"/>
                <a:hlinkClick r:id="rId4"/>
              </a:rPr>
              <a:t>年 </a:t>
            </a:r>
            <a:r>
              <a:rPr lang="en-US" altLang="zh-TW" sz="1200" kern="1200" dirty="0" smtClean="0">
                <a:solidFill>
                  <a:schemeClr val="tx1"/>
                </a:solidFill>
                <a:latin typeface="+mn-lt"/>
                <a:ea typeface="+mn-ea"/>
                <a:cs typeface="+mn-cs"/>
                <a:hlinkClick r:id="rId4"/>
              </a:rPr>
              <a:t>1 </a:t>
            </a:r>
            <a:r>
              <a:rPr lang="zh-TW" altLang="en-US" sz="1200" kern="1200" dirty="0" smtClean="0">
                <a:solidFill>
                  <a:schemeClr val="tx1"/>
                </a:solidFill>
                <a:latin typeface="+mn-lt"/>
                <a:ea typeface="+mn-ea"/>
                <a:cs typeface="+mn-cs"/>
                <a:hlinkClick r:id="rId4"/>
              </a:rPr>
              <a:t>月 </a:t>
            </a:r>
            <a:r>
              <a:rPr lang="en-US" altLang="zh-TW" sz="1200" kern="1200" dirty="0" smtClean="0">
                <a:solidFill>
                  <a:schemeClr val="tx1"/>
                </a:solidFill>
                <a:latin typeface="+mn-lt"/>
                <a:ea typeface="+mn-ea"/>
                <a:cs typeface="+mn-cs"/>
                <a:hlinkClick r:id="rId4"/>
              </a:rPr>
              <a:t>1 </a:t>
            </a:r>
            <a:r>
              <a:rPr lang="zh-TW" altLang="en-US" sz="1200" kern="1200" dirty="0" smtClean="0">
                <a:solidFill>
                  <a:schemeClr val="tx1"/>
                </a:solidFill>
                <a:latin typeface="+mn-lt"/>
                <a:ea typeface="+mn-ea"/>
                <a:cs typeface="+mn-cs"/>
                <a:hlinkClick r:id="rId4"/>
              </a:rPr>
              <a:t>日前更换为 </a:t>
            </a:r>
            <a:r>
              <a:rPr lang="en-US" altLang="zh-TW" sz="1200" kern="1200" dirty="0" smtClean="0">
                <a:solidFill>
                  <a:schemeClr val="tx1"/>
                </a:solidFill>
                <a:latin typeface="+mn-lt"/>
                <a:ea typeface="+mn-ea"/>
                <a:cs typeface="+mn-cs"/>
                <a:hlinkClick r:id="rId4"/>
              </a:rPr>
              <a:t>SHA-2 </a:t>
            </a:r>
            <a:r>
              <a:rPr lang="zh-TW" altLang="en-US" sz="1200" kern="1200" dirty="0" smtClean="0">
                <a:solidFill>
                  <a:schemeClr val="tx1"/>
                </a:solidFill>
                <a:latin typeface="+mn-lt"/>
                <a:ea typeface="+mn-ea"/>
                <a:cs typeface="+mn-cs"/>
                <a:hlinkClick r:id="rId4"/>
              </a:rPr>
              <a:t>证书。</a:t>
            </a:r>
          </a:p>
          <a:p>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弃用计划也会影响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中间证书；</a:t>
            </a:r>
            <a:r>
              <a:rPr lang="en-US" altLang="zh-TW" sz="1200" kern="1200" dirty="0" smtClean="0">
                <a:solidFill>
                  <a:schemeClr val="tx1"/>
                </a:solidFill>
                <a:latin typeface="+mn-lt"/>
                <a:ea typeface="+mn-ea"/>
                <a:cs typeface="+mn-cs"/>
              </a:rPr>
              <a:t>SHA-2 </a:t>
            </a:r>
            <a:r>
              <a:rPr lang="zh-TW" altLang="en-US" sz="1200" kern="1200" dirty="0" smtClean="0">
                <a:solidFill>
                  <a:schemeClr val="tx1"/>
                </a:solidFill>
                <a:latin typeface="+mn-lt"/>
                <a:ea typeface="+mn-ea"/>
                <a:cs typeface="+mn-cs"/>
              </a:rPr>
              <a:t>终端实体证书必须与 </a:t>
            </a:r>
            <a:r>
              <a:rPr lang="en-US" altLang="zh-TW" sz="1200" kern="1200" dirty="0" smtClean="0">
                <a:solidFill>
                  <a:schemeClr val="tx1"/>
                </a:solidFill>
                <a:latin typeface="+mn-lt"/>
                <a:ea typeface="+mn-ea"/>
                <a:cs typeface="+mn-cs"/>
              </a:rPr>
              <a:t>SHA-2 </a:t>
            </a:r>
            <a:r>
              <a:rPr lang="zh-TW" altLang="en-US" sz="1200" kern="1200" dirty="0" smtClean="0">
                <a:solidFill>
                  <a:schemeClr val="tx1"/>
                </a:solidFill>
                <a:latin typeface="+mn-lt"/>
                <a:ea typeface="+mn-ea"/>
                <a:cs typeface="+mn-cs"/>
              </a:rPr>
              <a:t>中间证书关联，以防止出现上述不良浏览器行为。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根证书不受影响。</a:t>
            </a:r>
          </a:p>
          <a:p>
            <a:r>
              <a:rPr lang="zh-TW" altLang="en-US" sz="1200" kern="1200" dirty="0" smtClean="0">
                <a:solidFill>
                  <a:schemeClr val="tx1"/>
                </a:solidFill>
                <a:latin typeface="+mn-lt"/>
                <a:ea typeface="+mn-ea"/>
                <a:cs typeface="+mn-cs"/>
              </a:rPr>
              <a:t>随着技术的不断发展，我们必须防范于未然，提防那些试图破解加密技术以获取非法利益的人。</a:t>
            </a:r>
          </a:p>
          <a:p>
            <a:endParaRPr lang="zh-TW" altLang="en-US" sz="1200" kern="1200" dirty="0" smtClean="0">
              <a:solidFill>
                <a:schemeClr val="tx1"/>
              </a:solidFill>
              <a:latin typeface="+mn-lt"/>
              <a:ea typeface="+mn-ea"/>
              <a:cs typeface="+mn-cs"/>
            </a:endParaRPr>
          </a:p>
          <a:p>
            <a:r>
              <a:rPr lang="zh-TW" altLang="en-US" sz="1200" kern="1200" dirty="0" smtClean="0">
                <a:solidFill>
                  <a:schemeClr val="tx1"/>
                </a:solidFill>
                <a:latin typeface="+mn-lt"/>
                <a:ea typeface="+mn-ea"/>
                <a:cs typeface="+mn-cs"/>
              </a:rPr>
              <a:t>如果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证书的在 </a:t>
            </a:r>
            <a:r>
              <a:rPr lang="en-US" altLang="zh-TW" sz="1200" kern="1200" dirty="0" smtClean="0">
                <a:solidFill>
                  <a:schemeClr val="tx1"/>
                </a:solidFill>
                <a:latin typeface="+mn-lt"/>
                <a:ea typeface="+mn-ea"/>
                <a:cs typeface="+mn-cs"/>
              </a:rPr>
              <a:t>2015 </a:t>
            </a:r>
            <a:r>
              <a:rPr lang="zh-TW" altLang="en-US" sz="1200" kern="1200" dirty="0" smtClean="0">
                <a:solidFill>
                  <a:schemeClr val="tx1"/>
                </a:solidFill>
                <a:latin typeface="+mn-lt"/>
                <a:ea typeface="+mn-ea"/>
                <a:cs typeface="+mn-cs"/>
              </a:rPr>
              <a:t>年 </a:t>
            </a:r>
            <a:r>
              <a:rPr lang="en-US" altLang="zh-TW" sz="1200" kern="1200" dirty="0" smtClean="0">
                <a:solidFill>
                  <a:schemeClr val="tx1"/>
                </a:solidFill>
                <a:latin typeface="+mn-lt"/>
                <a:ea typeface="+mn-ea"/>
                <a:cs typeface="+mn-cs"/>
              </a:rPr>
              <a:t>12 </a:t>
            </a:r>
            <a:r>
              <a:rPr lang="zh-TW" altLang="en-US" sz="1200" kern="1200" dirty="0" smtClean="0">
                <a:solidFill>
                  <a:schemeClr val="tx1"/>
                </a:solidFill>
                <a:latin typeface="+mn-lt"/>
                <a:ea typeface="+mn-ea"/>
                <a:cs typeface="+mn-cs"/>
              </a:rPr>
              <a:t>月 </a:t>
            </a:r>
            <a:r>
              <a:rPr lang="en-US" altLang="zh-TW" sz="1200" kern="1200" dirty="0" smtClean="0">
                <a:solidFill>
                  <a:schemeClr val="tx1"/>
                </a:solidFill>
                <a:latin typeface="+mn-lt"/>
                <a:ea typeface="+mn-ea"/>
                <a:cs typeface="+mn-cs"/>
              </a:rPr>
              <a:t>31 </a:t>
            </a:r>
            <a:r>
              <a:rPr lang="zh-TW" altLang="en-US" sz="1200" kern="1200" dirty="0" smtClean="0">
                <a:solidFill>
                  <a:schemeClr val="tx1"/>
                </a:solidFill>
                <a:latin typeface="+mn-lt"/>
                <a:ea typeface="+mn-ea"/>
                <a:cs typeface="+mn-cs"/>
              </a:rPr>
              <a:t>日 之后仍然有效，则使用 </a:t>
            </a:r>
            <a:r>
              <a:rPr lang="en-US" altLang="zh-TW" sz="1200" kern="1200" dirty="0" smtClean="0">
                <a:solidFill>
                  <a:schemeClr val="tx1"/>
                </a:solidFill>
                <a:latin typeface="+mn-lt"/>
                <a:ea typeface="+mn-ea"/>
                <a:cs typeface="+mn-cs"/>
              </a:rPr>
              <a:t>Chrome </a:t>
            </a:r>
            <a:r>
              <a:rPr lang="zh-TW" altLang="en-US" sz="1200" kern="1200" dirty="0" smtClean="0">
                <a:solidFill>
                  <a:schemeClr val="tx1"/>
                </a:solidFill>
                <a:latin typeface="+mn-lt"/>
                <a:ea typeface="+mn-ea"/>
                <a:cs typeface="+mn-cs"/>
              </a:rPr>
              <a:t>浏览器浏览网站的在线用户可能会看到令人不快的可视安全指示器。 如果他们使用的是 </a:t>
            </a:r>
            <a:r>
              <a:rPr lang="en-US" altLang="zh-TW" sz="1200" kern="1200" dirty="0" smtClean="0">
                <a:solidFill>
                  <a:schemeClr val="tx1"/>
                </a:solidFill>
                <a:latin typeface="+mn-lt"/>
                <a:ea typeface="+mn-ea"/>
                <a:cs typeface="+mn-cs"/>
              </a:rPr>
              <a:t>Windows</a:t>
            </a:r>
            <a:r>
              <a:rPr lang="zh-TW" altLang="en-US" sz="1200" kern="1200" dirty="0" smtClean="0">
                <a:solidFill>
                  <a:schemeClr val="tx1"/>
                </a:solidFill>
                <a:latin typeface="+mn-lt"/>
                <a:ea typeface="+mn-ea"/>
                <a:cs typeface="+mn-cs"/>
              </a:rPr>
              <a:t>，则会在 </a:t>
            </a:r>
            <a:r>
              <a:rPr lang="en-US" altLang="zh-TW" sz="1200" kern="1200" dirty="0" smtClean="0">
                <a:solidFill>
                  <a:schemeClr val="tx1"/>
                </a:solidFill>
                <a:latin typeface="+mn-lt"/>
                <a:ea typeface="+mn-ea"/>
                <a:cs typeface="+mn-cs"/>
              </a:rPr>
              <a:t>2017 </a:t>
            </a:r>
            <a:r>
              <a:rPr lang="zh-TW" altLang="en-US" sz="1200" kern="1200" dirty="0" smtClean="0">
                <a:solidFill>
                  <a:schemeClr val="tx1"/>
                </a:solidFill>
                <a:latin typeface="+mn-lt"/>
                <a:ea typeface="+mn-ea"/>
                <a:cs typeface="+mn-cs"/>
              </a:rPr>
              <a:t>年 </a:t>
            </a:r>
            <a:r>
              <a:rPr lang="en-US" altLang="zh-TW" sz="1200" kern="1200" dirty="0" smtClean="0">
                <a:solidFill>
                  <a:schemeClr val="tx1"/>
                </a:solidFill>
                <a:latin typeface="+mn-lt"/>
                <a:ea typeface="+mn-ea"/>
                <a:cs typeface="+mn-cs"/>
              </a:rPr>
              <a:t>1 </a:t>
            </a:r>
            <a:r>
              <a:rPr lang="zh-TW" altLang="en-US" sz="1200" kern="1200" dirty="0" smtClean="0">
                <a:solidFill>
                  <a:schemeClr val="tx1"/>
                </a:solidFill>
                <a:latin typeface="+mn-lt"/>
                <a:ea typeface="+mn-ea"/>
                <a:cs typeface="+mn-cs"/>
              </a:rPr>
              <a:t>月 </a:t>
            </a:r>
            <a:r>
              <a:rPr lang="en-US" altLang="zh-TW" sz="1200" kern="1200" dirty="0" smtClean="0">
                <a:solidFill>
                  <a:schemeClr val="tx1"/>
                </a:solidFill>
                <a:latin typeface="+mn-lt"/>
                <a:ea typeface="+mn-ea"/>
                <a:cs typeface="+mn-cs"/>
              </a:rPr>
              <a:t>1 </a:t>
            </a:r>
            <a:r>
              <a:rPr lang="zh-TW" altLang="en-US" sz="1200" kern="1200" dirty="0" smtClean="0">
                <a:solidFill>
                  <a:schemeClr val="tx1"/>
                </a:solidFill>
                <a:latin typeface="+mn-lt"/>
                <a:ea typeface="+mn-ea"/>
                <a:cs typeface="+mn-cs"/>
              </a:rPr>
              <a:t>日之后无法访问具有 </a:t>
            </a:r>
            <a:r>
              <a:rPr lang="en-US" altLang="zh-TW" sz="1200" kern="1200" dirty="0" smtClean="0">
                <a:solidFill>
                  <a:schemeClr val="tx1"/>
                </a:solidFill>
                <a:latin typeface="+mn-lt"/>
                <a:ea typeface="+mn-ea"/>
                <a:cs typeface="+mn-cs"/>
              </a:rPr>
              <a:t>SHA-1 </a:t>
            </a:r>
            <a:r>
              <a:rPr lang="zh-TW" altLang="en-US" sz="1200" kern="1200" dirty="0" smtClean="0">
                <a:solidFill>
                  <a:schemeClr val="tx1"/>
                </a:solidFill>
                <a:latin typeface="+mn-lt"/>
                <a:ea typeface="+mn-ea"/>
                <a:cs typeface="+mn-cs"/>
              </a:rPr>
              <a:t>证书的网站。</a:t>
            </a:r>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43</a:t>
            </a:fld>
            <a:endParaRPr lang="zh-CN" altLang="en-US"/>
          </a:p>
        </p:txBody>
      </p:sp>
    </p:spTree>
    <p:extLst>
      <p:ext uri="{BB962C8B-B14F-4D97-AF65-F5344CB8AC3E}">
        <p14:creationId xmlns:p14="http://schemas.microsoft.com/office/powerpoint/2010/main" val="3950005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a:t>
            </a:r>
            <a:r>
              <a:rPr kumimoji="1" lang="en-US" altLang="zh-CN" dirty="0" smtClean="0"/>
              <a:t>1</a:t>
            </a:r>
            <a:r>
              <a:rPr kumimoji="1" lang="zh-CN" altLang="en-US" dirty="0" smtClean="0"/>
              <a:t>位是</a:t>
            </a:r>
            <a:r>
              <a:rPr kumimoji="1" lang="en-US" altLang="zh-CN" dirty="0" smtClean="0"/>
              <a:t>0</a:t>
            </a:r>
            <a:r>
              <a:rPr kumimoji="1" lang="zh-CN" altLang="en-US" dirty="0" smtClean="0"/>
              <a:t>的，有</a:t>
            </a:r>
            <a:r>
              <a:rPr kumimoji="1" lang="zh-CN" altLang="zh-CN" dirty="0" smtClean="0"/>
              <a:t>8</a:t>
            </a:r>
            <a:r>
              <a:rPr kumimoji="1" lang="zh-CN" altLang="en-US" dirty="0" smtClean="0"/>
              <a:t>个，前</a:t>
            </a:r>
            <a:r>
              <a:rPr kumimoji="1" lang="en-US" altLang="zh-CN" dirty="0" smtClean="0"/>
              <a:t>2</a:t>
            </a:r>
            <a:r>
              <a:rPr kumimoji="1" lang="zh-CN" altLang="en-US" dirty="0" smtClean="0"/>
              <a:t>位是</a:t>
            </a:r>
            <a:r>
              <a:rPr kumimoji="1" lang="en-US" altLang="zh-CN" dirty="0" smtClean="0"/>
              <a:t>0</a:t>
            </a:r>
            <a:r>
              <a:rPr kumimoji="1" lang="zh-CN" altLang="en-US" dirty="0" smtClean="0"/>
              <a:t>的，有</a:t>
            </a:r>
            <a:r>
              <a:rPr kumimoji="1" lang="en-US" altLang="zh-CN" dirty="0" smtClean="0"/>
              <a:t>5</a:t>
            </a:r>
            <a:r>
              <a:rPr kumimoji="1" lang="zh-CN" altLang="en-US" dirty="0" smtClean="0"/>
              <a:t>个，前</a:t>
            </a:r>
            <a:r>
              <a:rPr kumimoji="1" lang="en-US" altLang="zh-CN" dirty="0" smtClean="0"/>
              <a:t>3</a:t>
            </a:r>
            <a:r>
              <a:rPr kumimoji="1" lang="zh-CN" altLang="en-US" dirty="0" smtClean="0"/>
              <a:t>位是</a:t>
            </a:r>
            <a:r>
              <a:rPr kumimoji="1" lang="en-US" altLang="zh-CN" dirty="0" smtClean="0"/>
              <a:t>0</a:t>
            </a:r>
            <a:r>
              <a:rPr kumimoji="1" lang="zh-CN" altLang="en-US" dirty="0" smtClean="0"/>
              <a:t>的，有</a:t>
            </a:r>
            <a:r>
              <a:rPr kumimoji="1" lang="en-US" altLang="zh-CN" dirty="0" smtClean="0"/>
              <a:t>2</a:t>
            </a:r>
            <a:r>
              <a:rPr kumimoji="1" lang="zh-CN" altLang="en-US" dirty="0" smtClean="0"/>
              <a:t>个，前四位是</a:t>
            </a:r>
            <a:r>
              <a:rPr kumimoji="1" lang="en-US" altLang="zh-CN" dirty="0" smtClean="0"/>
              <a:t>0</a:t>
            </a:r>
            <a:r>
              <a:rPr kumimoji="1" lang="zh-CN" altLang="en-US" dirty="0" smtClean="0"/>
              <a:t>的，有</a:t>
            </a:r>
            <a:r>
              <a:rPr kumimoji="1" lang="en-US" altLang="zh-CN" dirty="0" smtClean="0"/>
              <a:t>1</a:t>
            </a:r>
            <a:r>
              <a:rPr kumimoji="1" lang="zh-CN" altLang="en-US" dirty="0" smtClean="0"/>
              <a:t>个</a:t>
            </a:r>
            <a:endParaRPr kumimoji="1" lang="en-US" altLang="zh-CN" dirty="0" smtClean="0"/>
          </a:p>
          <a:p>
            <a:endParaRPr kumimoji="1" lang="en-US" altLang="zh-CN" dirty="0" smtClean="0"/>
          </a:p>
          <a:p>
            <a:r>
              <a:rPr kumimoji="1" lang="zh-CN" altLang="zh-CN" dirty="0" smtClean="0"/>
              <a:t>2</a:t>
            </a:r>
            <a:r>
              <a:rPr kumimoji="1" lang="zh-CN" altLang="en-US" dirty="0" smtClean="0"/>
              <a:t>进制是</a:t>
            </a:r>
            <a:r>
              <a:rPr kumimoji="1" lang="en-US" altLang="zh-CN" dirty="0" smtClean="0"/>
              <a:t>128</a:t>
            </a:r>
            <a:r>
              <a:rPr kumimoji="1" lang="zh-CN" altLang="en-US" dirty="0" smtClean="0"/>
              <a:t>位，</a:t>
            </a:r>
            <a:r>
              <a:rPr kumimoji="1" lang="en-US" altLang="zh-CN" dirty="0" smtClean="0"/>
              <a:t>16</a:t>
            </a:r>
            <a:r>
              <a:rPr kumimoji="1" lang="zh-CN" altLang="en-US" dirty="0" smtClean="0"/>
              <a:t>进制是</a:t>
            </a:r>
            <a:r>
              <a:rPr kumimoji="1" lang="en-US" altLang="zh-CN" dirty="0" smtClean="0"/>
              <a:t>32</a:t>
            </a:r>
            <a:r>
              <a:rPr kumimoji="1" lang="zh-CN" altLang="en-US" dirty="0" smtClean="0"/>
              <a:t>个字符</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45</a:t>
            </a:fld>
            <a:endParaRPr kumimoji="1" lang="zh-CN" altLang="en-US"/>
          </a:p>
        </p:txBody>
      </p:sp>
    </p:spTree>
    <p:extLst>
      <p:ext uri="{BB962C8B-B14F-4D97-AF65-F5344CB8AC3E}">
        <p14:creationId xmlns:p14="http://schemas.microsoft.com/office/powerpoint/2010/main" val="915444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11</a:t>
            </a:r>
            <a:r>
              <a:rPr kumimoji="1" lang="zh-CN" altLang="en-US" dirty="0" smtClean="0"/>
              <a:t>行代码</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47</a:t>
            </a:fld>
            <a:endParaRPr kumimoji="1" lang="zh-CN" altLang="en-US"/>
          </a:p>
        </p:txBody>
      </p:sp>
    </p:spTree>
    <p:extLst>
      <p:ext uri="{BB962C8B-B14F-4D97-AF65-F5344CB8AC3E}">
        <p14:creationId xmlns:p14="http://schemas.microsoft.com/office/powerpoint/2010/main" val="1820214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不要试图通过保密算法和源码来保密</a:t>
            </a:r>
            <a:endParaRPr kumimoji="1" lang="en-US" altLang="zh-CN" dirty="0" smtClean="0"/>
          </a:p>
          <a:p>
            <a:endParaRPr kumimoji="1" lang="en-US" altLang="zh-CN" dirty="0" smtClean="0"/>
          </a:p>
          <a:p>
            <a:r>
              <a:rPr lang="zh-CN" altLang="en-US" sz="1200" dirty="0" smtClean="0">
                <a:solidFill>
                  <a:srgbClr val="262626"/>
                </a:solidFill>
                <a:latin typeface="ArialMT"/>
              </a:rPr>
              <a:t>就算有了一台</a:t>
            </a:r>
            <a:r>
              <a:rPr lang="en-US" altLang="zh-CN" sz="1200" dirty="0" smtClean="0">
                <a:solidFill>
                  <a:srgbClr val="262626"/>
                </a:solidFill>
                <a:latin typeface="ArialMT"/>
              </a:rPr>
              <a:t>ENIGMA</a:t>
            </a:r>
            <a:r>
              <a:rPr lang="zh-CN" altLang="en-US" sz="1200" dirty="0" smtClean="0">
                <a:solidFill>
                  <a:srgbClr val="262626"/>
                </a:solidFill>
                <a:latin typeface="ArialMT"/>
              </a:rPr>
              <a:t>，如果不知道密钥（就是转子自身的初始方向，转子之间的相互位置，以及连接板连线的状况）的话，想破译电文，就要尝试数以亿亿计的组合，这是不现实的。</a:t>
            </a:r>
          </a:p>
          <a:p>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48</a:t>
            </a:fld>
            <a:endParaRPr lang="zh-CN" altLang="en-US"/>
          </a:p>
        </p:txBody>
      </p:sp>
    </p:spTree>
    <p:extLst>
      <p:ext uri="{BB962C8B-B14F-4D97-AF65-F5344CB8AC3E}">
        <p14:creationId xmlns:p14="http://schemas.microsoft.com/office/powerpoint/2010/main" val="354732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密码学是国家实力的核心体现。核武器、航天。</a:t>
            </a:r>
            <a:r>
              <a:rPr kumimoji="1" lang="en-US" altLang="zh-CN" dirty="0" smtClean="0"/>
              <a:t>     </a:t>
            </a:r>
          </a:p>
          <a:p>
            <a:endParaRPr kumimoji="1" lang="en-US" altLang="zh-CN" dirty="0" smtClean="0"/>
          </a:p>
          <a:p>
            <a:r>
              <a:rPr kumimoji="1" lang="zh-CN" altLang="en-US" dirty="0" smtClean="0"/>
              <a:t>模仿游戏，图灵。</a:t>
            </a:r>
            <a:endParaRPr kumimoji="1" lang="en-US" altLang="zh-CN" dirty="0" smtClean="0"/>
          </a:p>
          <a:p>
            <a:endParaRPr kumimoji="1" lang="en-US" altLang="zh-CN" dirty="0" smtClean="0"/>
          </a:p>
          <a:p>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）恩格玛机的工作原理及内部构造，包括每个转子的线路连接；</a:t>
            </a:r>
          </a:p>
          <a:p>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）德军的对恩格玛机的操作守则；</a:t>
            </a:r>
          </a:p>
          <a:p>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）德军所使用的每日初始设置。恩格玛机的每日初始设置包含了三个信息：即转子的排列顺序、每个转子的初始位置、以及插线板的设置。这些信息被印刷在密码本上分发至全军，每</a:t>
            </a:r>
            <a:r>
              <a:rPr lang="en-US" altLang="zh-CN" sz="1200" kern="1200" dirty="0" smtClean="0">
                <a:solidFill>
                  <a:schemeClr val="tx1"/>
                </a:solidFill>
                <a:effectLst/>
                <a:latin typeface="+mn-lt"/>
                <a:ea typeface="+mn-ea"/>
                <a:cs typeface="+mn-cs"/>
              </a:rPr>
              <a:t>24</a:t>
            </a:r>
            <a:r>
              <a:rPr lang="zh-CN" altLang="en-US" sz="1200" kern="1200" dirty="0" smtClean="0">
                <a:solidFill>
                  <a:schemeClr val="tx1"/>
                </a:solidFill>
                <a:effectLst/>
                <a:latin typeface="+mn-lt"/>
                <a:ea typeface="+mn-ea"/>
                <a:cs typeface="+mn-cs"/>
              </a:rPr>
              <a:t>小时更换一次设置，每月更换一次密码本；</a:t>
            </a:r>
          </a:p>
          <a:p>
            <a:r>
              <a:rPr lang="zh-CN" altLang="en-US" sz="1200" kern="1200" dirty="0" smtClean="0">
                <a:solidFill>
                  <a:schemeClr val="tx1"/>
                </a:solidFill>
                <a:effectLst/>
                <a:latin typeface="+mn-lt"/>
                <a:ea typeface="+mn-ea"/>
                <a:cs typeface="+mn-cs"/>
              </a:rPr>
              <a:t>长话短说，通过间谍活动以及出色的数学能力，波兰人得到了</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）这两部分信息。但拿不到密码本。</a:t>
            </a:r>
          </a:p>
          <a:p>
            <a:endParaRPr kumimoji="1" lang="en-US" altLang="zh-CN" dirty="0" smtClean="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49</a:t>
            </a:fld>
            <a:endParaRPr lang="zh-CN" altLang="en-US"/>
          </a:p>
        </p:txBody>
      </p:sp>
    </p:spTree>
    <p:extLst>
      <p:ext uri="{BB962C8B-B14F-4D97-AF65-F5344CB8AC3E}">
        <p14:creationId xmlns:p14="http://schemas.microsoft.com/office/powerpoint/2010/main" val="2745547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3D0D4-100E-A44C-9708-C266D99F2E9A}" type="slidenum">
              <a:rPr lang="en-US" altLang="zh-CN"/>
              <a:pPr/>
              <a:t>50</a:t>
            </a:fld>
            <a:endParaRPr lang="en-US" altLang="zh-CN"/>
          </a:p>
        </p:txBody>
      </p:sp>
      <p:sp>
        <p:nvSpPr>
          <p:cNvPr id="4710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val="1"/>
            </a:ext>
          </a:extLst>
        </p:spPr>
      </p:sp>
      <p:sp>
        <p:nvSpPr>
          <p:cNvPr id="471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1976</a:t>
            </a:r>
            <a:r>
              <a:rPr lang="zh-CN" altLang="en-US" sz="1200" kern="1200" dirty="0" smtClean="0">
                <a:solidFill>
                  <a:schemeClr val="tx1"/>
                </a:solidFill>
                <a:latin typeface="+mn-lt"/>
                <a:ea typeface="+mn-ea"/>
                <a:cs typeface="+mn-cs"/>
              </a:rPr>
              <a:t>年。当时在</a:t>
            </a:r>
            <a:r>
              <a:rPr lang="zh-CN" altLang="en-US" sz="1200" kern="1200" dirty="0" smtClean="0">
                <a:solidFill>
                  <a:schemeClr val="tx1"/>
                </a:solidFill>
                <a:latin typeface="+mn-lt"/>
                <a:ea typeface="+mn-ea"/>
                <a:cs typeface="+mn-cs"/>
                <a:hlinkClick r:id="rId3"/>
              </a:rPr>
              <a:t>美国斯坦福大学的迪菲（</a:t>
            </a:r>
            <a:r>
              <a:rPr lang="en-US" altLang="zh-CN" sz="1200" kern="1200" dirty="0" smtClean="0">
                <a:solidFill>
                  <a:schemeClr val="tx1"/>
                </a:solidFill>
                <a:latin typeface="+mn-lt"/>
                <a:ea typeface="+mn-ea"/>
                <a:cs typeface="+mn-cs"/>
                <a:hlinkClick r:id="rId3"/>
              </a:rPr>
              <a:t>Diffie</a:t>
            </a:r>
            <a:r>
              <a:rPr lang="zh-CN" altLang="en-US" sz="1200" kern="1200" dirty="0" smtClean="0">
                <a:solidFill>
                  <a:schemeClr val="tx1"/>
                </a:solidFill>
                <a:latin typeface="+mn-lt"/>
                <a:ea typeface="+mn-ea"/>
                <a:cs typeface="+mn-cs"/>
                <a:hlinkClick r:id="rId3"/>
              </a:rPr>
              <a:t>）和</a:t>
            </a:r>
            <a:r>
              <a:rPr lang="zh-CN" altLang="en-US" sz="1200" kern="1200" dirty="0" smtClean="0">
                <a:solidFill>
                  <a:schemeClr val="tx1"/>
                </a:solidFill>
                <a:latin typeface="+mn-lt"/>
                <a:ea typeface="+mn-ea"/>
                <a:cs typeface="+mn-cs"/>
                <a:hlinkClick r:id="rId4"/>
              </a:rPr>
              <a:t>赫尔曼</a:t>
            </a:r>
            <a:r>
              <a:rPr lang="en-US" altLang="zh-CN" sz="1200" kern="1200" dirty="0" smtClean="0">
                <a:solidFill>
                  <a:schemeClr val="tx1"/>
                </a:solidFill>
                <a:latin typeface="+mn-lt"/>
                <a:ea typeface="+mn-ea"/>
                <a:cs typeface="+mn-cs"/>
                <a:hlinkClick r:id="rId4"/>
              </a:rPr>
              <a:t>(Hellman)</a:t>
            </a:r>
            <a:r>
              <a:rPr lang="zh-CN" altLang="en-US" sz="1200" kern="1200" dirty="0" smtClean="0">
                <a:solidFill>
                  <a:schemeClr val="tx1"/>
                </a:solidFill>
                <a:latin typeface="+mn-lt"/>
                <a:ea typeface="+mn-ea"/>
                <a:cs typeface="+mn-cs"/>
                <a:hlinkClick r:id="rId4"/>
              </a:rPr>
              <a:t>两人提出了</a:t>
            </a:r>
            <a:r>
              <a:rPr lang="zh-CN" altLang="en-US" sz="1200" kern="1200" dirty="0" smtClean="0">
                <a:solidFill>
                  <a:schemeClr val="tx1"/>
                </a:solidFill>
                <a:latin typeface="+mn-lt"/>
                <a:ea typeface="+mn-ea"/>
                <a:cs typeface="+mn-cs"/>
                <a:hlinkClick r:id="rId5"/>
              </a:rPr>
              <a:t>公开密钥密码的新思想（论文</a:t>
            </a:r>
            <a:r>
              <a:rPr lang="en-US" altLang="zh-CN" sz="1200" kern="1200" dirty="0" smtClean="0">
                <a:solidFill>
                  <a:schemeClr val="tx1"/>
                </a:solidFill>
                <a:latin typeface="+mn-lt"/>
                <a:ea typeface="+mn-ea"/>
                <a:cs typeface="+mn-cs"/>
                <a:hlinkClick r:id="rId5"/>
              </a:rPr>
              <a:t>"New Direction in Cryptography"</a:t>
            </a:r>
            <a:r>
              <a:rPr lang="zh-CN" altLang="en-US" sz="1200" kern="1200" dirty="0" smtClean="0">
                <a:solidFill>
                  <a:schemeClr val="tx1"/>
                </a:solidFill>
                <a:latin typeface="+mn-lt"/>
                <a:ea typeface="+mn-ea"/>
                <a:cs typeface="+mn-cs"/>
                <a:hlinkClick r:id="rId5"/>
              </a:rPr>
              <a:t>）</a:t>
            </a:r>
            <a:endParaRPr kumimoji="1" lang="zh-CN" altLang="en-US" dirty="0" smtClean="0"/>
          </a:p>
          <a:p>
            <a:endParaRPr kumimoji="1" lang="en-US" altLang="zh-CN" dirty="0" smtClean="0"/>
          </a:p>
          <a:p>
            <a:r>
              <a:rPr lang="en-US" altLang="zh-CN" sz="1200" kern="1200" dirty="0" smtClean="0">
                <a:solidFill>
                  <a:schemeClr val="tx1"/>
                </a:solidFill>
                <a:latin typeface="+mn-lt"/>
                <a:ea typeface="+mn-ea"/>
                <a:cs typeface="+mn-cs"/>
              </a:rPr>
              <a:t>1976</a:t>
            </a:r>
            <a:r>
              <a:rPr lang="zh-CN" altLang="en-US" sz="1200" kern="1200" dirty="0" smtClean="0">
                <a:solidFill>
                  <a:schemeClr val="tx1"/>
                </a:solidFill>
                <a:latin typeface="+mn-lt"/>
                <a:ea typeface="+mn-ea"/>
                <a:cs typeface="+mn-cs"/>
              </a:rPr>
              <a:t>年，</a:t>
            </a:r>
            <a:r>
              <a:rPr lang="en-US" altLang="zh-CN" sz="1200" kern="1200" dirty="0" err="1" smtClean="0">
                <a:solidFill>
                  <a:schemeClr val="tx1"/>
                </a:solidFill>
                <a:latin typeface="+mn-lt"/>
                <a:ea typeface="+mn-ea"/>
                <a:cs typeface="+mn-cs"/>
              </a:rPr>
              <a:t>Diffle</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Hellman</a:t>
            </a:r>
            <a:r>
              <a:rPr lang="zh-CN" altLang="en-US" sz="1200" kern="1200" dirty="0" smtClean="0">
                <a:solidFill>
                  <a:schemeClr val="tx1"/>
                </a:solidFill>
                <a:latin typeface="+mn-lt"/>
                <a:ea typeface="+mn-ea"/>
                <a:cs typeface="+mn-cs"/>
              </a:rPr>
              <a:t>发表了</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密码学的新方向</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，开创了公钥密码研究的新纪元。</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4</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年后获奖，</a:t>
            </a:r>
            <a:endParaRPr lang="en-US" altLang="zh-CN" sz="1200" kern="1200" dirty="0" smtClean="0">
              <a:solidFill>
                <a:schemeClr val="tx1"/>
              </a:solidFill>
              <a:latin typeface="+mn-lt"/>
              <a:ea typeface="+mn-ea"/>
              <a:cs typeface="+mn-cs"/>
            </a:endParaRPr>
          </a:p>
          <a:p>
            <a:endParaRPr kumimoji="1" lang="en-US" altLang="zh-CN" sz="1200" kern="1200" dirty="0" smtClean="0">
              <a:solidFill>
                <a:schemeClr val="tx1"/>
              </a:solidFill>
              <a:effectLst/>
              <a:latin typeface="+mn-lt"/>
              <a:ea typeface="+mn-ea"/>
              <a:cs typeface="+mn-cs"/>
            </a:endParaRPr>
          </a:p>
          <a:p>
            <a:r>
              <a:rPr kumimoji="1" lang="zh-CN" altLang="zh-CN" sz="1200" kern="1200" dirty="0" smtClean="0">
                <a:solidFill>
                  <a:schemeClr val="tx1"/>
                </a:solidFill>
                <a:effectLst/>
                <a:latin typeface="+mn-lt"/>
                <a:ea typeface="+mn-ea"/>
                <a:cs typeface="+mn-cs"/>
              </a:rPr>
              <a:t>1</a:t>
            </a:r>
            <a:r>
              <a:rPr kumimoji="1" lang="en-US" altLang="zh-CN" sz="1200" kern="1200" dirty="0" smtClean="0">
                <a:solidFill>
                  <a:schemeClr val="tx1"/>
                </a:solidFill>
                <a:effectLst/>
                <a:latin typeface="+mn-lt"/>
                <a:ea typeface="+mn-ea"/>
                <a:cs typeface="+mn-cs"/>
              </a:rPr>
              <a:t>966</a:t>
            </a:r>
            <a:r>
              <a:rPr kumimoji="1" lang="zh-CN" altLang="en-US" sz="1200" kern="1200" dirty="0" smtClean="0">
                <a:solidFill>
                  <a:schemeClr val="tx1"/>
                </a:solidFill>
                <a:effectLst/>
                <a:latin typeface="+mn-lt"/>
                <a:ea typeface="+mn-ea"/>
                <a:cs typeface="+mn-cs"/>
              </a:rPr>
              <a:t>年开始，开始有图灵奖，以前的奖金是</a:t>
            </a:r>
            <a:r>
              <a:rPr kumimoji="1" lang="en-US" altLang="zh-CN" sz="1200" kern="1200" dirty="0" smtClean="0">
                <a:solidFill>
                  <a:schemeClr val="tx1"/>
                </a:solidFill>
                <a:effectLst/>
                <a:latin typeface="+mn-lt"/>
                <a:ea typeface="+mn-ea"/>
                <a:cs typeface="+mn-cs"/>
              </a:rPr>
              <a:t>25</a:t>
            </a:r>
            <a:r>
              <a:rPr kumimoji="1" lang="zh-CN" altLang="en-US" sz="1200" kern="1200" dirty="0" smtClean="0">
                <a:solidFill>
                  <a:schemeClr val="tx1"/>
                </a:solidFill>
                <a:effectLst/>
                <a:latin typeface="+mn-lt"/>
                <a:ea typeface="+mn-ea"/>
                <a:cs typeface="+mn-cs"/>
              </a:rPr>
              <a:t>万美元，从</a:t>
            </a:r>
            <a:r>
              <a:rPr kumimoji="1" lang="en-US" altLang="zh-CN" sz="1200" kern="1200" dirty="0" smtClean="0">
                <a:solidFill>
                  <a:schemeClr val="tx1"/>
                </a:solidFill>
                <a:effectLst/>
                <a:latin typeface="+mn-lt"/>
                <a:ea typeface="+mn-ea"/>
                <a:cs typeface="+mn-cs"/>
              </a:rPr>
              <a:t>2015</a:t>
            </a:r>
            <a:r>
              <a:rPr kumimoji="1" lang="zh-CN" altLang="en-US" sz="1200" kern="1200" dirty="0" smtClean="0">
                <a:solidFill>
                  <a:schemeClr val="tx1"/>
                </a:solidFill>
                <a:effectLst/>
                <a:latin typeface="+mn-lt"/>
                <a:ea typeface="+mn-ea"/>
                <a:cs typeface="+mn-cs"/>
              </a:rPr>
              <a:t>年开始，</a:t>
            </a:r>
            <a:r>
              <a:rPr kumimoji="1" lang="en-US" altLang="zh-CN" sz="1200" kern="1200" dirty="0" err="1" smtClean="0">
                <a:solidFill>
                  <a:schemeClr val="tx1"/>
                </a:solidFill>
                <a:effectLst/>
                <a:latin typeface="+mn-lt"/>
                <a:ea typeface="+mn-ea"/>
                <a:cs typeface="+mn-cs"/>
              </a:rPr>
              <a:t>google</a:t>
            </a:r>
            <a:r>
              <a:rPr kumimoji="1" lang="zh-CN" altLang="en-US" sz="1200" kern="1200" dirty="0" smtClean="0">
                <a:solidFill>
                  <a:schemeClr val="tx1"/>
                </a:solidFill>
                <a:effectLst/>
                <a:latin typeface="+mn-lt"/>
                <a:ea typeface="+mn-ea"/>
                <a:cs typeface="+mn-cs"/>
              </a:rPr>
              <a:t>资助，提升到</a:t>
            </a:r>
            <a:r>
              <a:rPr kumimoji="1" lang="en-US" altLang="zh-CN" sz="1200" kern="1200" dirty="0" smtClean="0">
                <a:solidFill>
                  <a:schemeClr val="tx1"/>
                </a:solidFill>
                <a:effectLst/>
                <a:latin typeface="+mn-lt"/>
                <a:ea typeface="+mn-ea"/>
                <a:cs typeface="+mn-cs"/>
              </a:rPr>
              <a:t>100</a:t>
            </a:r>
            <a:r>
              <a:rPr kumimoji="1" lang="zh-CN" altLang="en-US" sz="1200" kern="1200" dirty="0" smtClean="0">
                <a:solidFill>
                  <a:schemeClr val="tx1"/>
                </a:solidFill>
                <a:effectLst/>
                <a:latin typeface="+mn-lt"/>
                <a:ea typeface="+mn-ea"/>
                <a:cs typeface="+mn-cs"/>
              </a:rPr>
              <a:t>万美元</a:t>
            </a:r>
            <a:endParaRPr kumimoji="1" lang="zh-CN" altLang="en-US" dirty="0" smtClean="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51</a:t>
            </a:fld>
            <a:endParaRPr lang="zh-CN" altLang="en-US"/>
          </a:p>
        </p:txBody>
      </p:sp>
    </p:spTree>
    <p:extLst>
      <p:ext uri="{BB962C8B-B14F-4D97-AF65-F5344CB8AC3E}">
        <p14:creationId xmlns:p14="http://schemas.microsoft.com/office/powerpoint/2010/main" val="410100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RAS</a:t>
            </a:r>
            <a:r>
              <a:rPr kumimoji="1" lang="zh-CN" altLang="en-US" dirty="0" smtClean="0"/>
              <a:t>，</a:t>
            </a:r>
            <a:r>
              <a:rPr kumimoji="1" lang="en-US" altLang="zh-CN" dirty="0" smtClean="0"/>
              <a:t>SM2</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52</a:t>
            </a:fld>
            <a:endParaRPr lang="zh-CN" altLang="en-US"/>
          </a:p>
        </p:txBody>
      </p:sp>
    </p:spTree>
    <p:extLst>
      <p:ext uri="{BB962C8B-B14F-4D97-AF65-F5344CB8AC3E}">
        <p14:creationId xmlns:p14="http://schemas.microsoft.com/office/powerpoint/2010/main" val="321145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smtClean="0">
                <a:solidFill>
                  <a:srgbClr val="0E46A1"/>
                </a:solidFill>
                <a:latin typeface="MicrosoftYaHei"/>
              </a:rPr>
              <a:t>中国人民银行 中央网信办 工业和信息化部 工商总局 银监会 证监会 保监会关</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a:t>
            </a:fld>
            <a:endParaRPr kumimoji="1" lang="zh-CN" altLang="en-US"/>
          </a:p>
        </p:txBody>
      </p:sp>
    </p:spTree>
    <p:extLst>
      <p:ext uri="{BB962C8B-B14F-4D97-AF65-F5344CB8AC3E}">
        <p14:creationId xmlns:p14="http://schemas.microsoft.com/office/powerpoint/2010/main" val="3891015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smtClean="0"/>
          </a:p>
          <a:p>
            <a:endParaRPr kumimoji="1" lang="en-US" altLang="zh-CN" dirty="0" smtClean="0"/>
          </a:p>
          <a:p>
            <a:r>
              <a:rPr lang="en-US" altLang="zh-CN" sz="1200" kern="1200" dirty="0" smtClean="0">
                <a:solidFill>
                  <a:schemeClr val="tx1"/>
                </a:solidFill>
                <a:latin typeface="+mn-lt"/>
                <a:ea typeface="+mn-ea"/>
                <a:cs typeface="+mn-cs"/>
              </a:rPr>
              <a:t>RSA</a:t>
            </a:r>
            <a:r>
              <a:rPr lang="zh-CN" altLang="en-US" sz="1200" kern="1200" dirty="0" smtClean="0">
                <a:solidFill>
                  <a:schemeClr val="tx1"/>
                </a:solidFill>
                <a:latin typeface="+mn-lt"/>
                <a:ea typeface="+mn-ea"/>
                <a:cs typeface="+mn-cs"/>
              </a:rPr>
              <a:t>公钥系统发明于新思想提出后一年在麻省理工学院，</a:t>
            </a:r>
            <a:r>
              <a:rPr lang="zh-CN" altLang="en-US" sz="1200" kern="1200" dirty="0" smtClean="0">
                <a:solidFill>
                  <a:schemeClr val="tx1"/>
                </a:solidFill>
                <a:latin typeface="+mn-lt"/>
                <a:ea typeface="+mn-ea"/>
                <a:cs typeface="+mn-cs"/>
                <a:hlinkClick r:id="rId3"/>
              </a:rPr>
              <a:t>里维斯特</a:t>
            </a:r>
            <a:r>
              <a:rPr lang="en-US" altLang="zh-CN" sz="1200" kern="1200" dirty="0" smtClean="0">
                <a:solidFill>
                  <a:schemeClr val="tx1"/>
                </a:solidFill>
                <a:latin typeface="+mn-lt"/>
                <a:ea typeface="+mn-ea"/>
                <a:cs typeface="+mn-cs"/>
                <a:hlinkClick r:id="rId3"/>
              </a:rPr>
              <a:t>(Ronald Rivest)</a:t>
            </a:r>
            <a:r>
              <a:rPr lang="zh-CN" altLang="en-US" sz="1200" kern="1200" dirty="0" smtClean="0">
                <a:solidFill>
                  <a:schemeClr val="tx1"/>
                </a:solidFill>
                <a:latin typeface="+mn-lt"/>
                <a:ea typeface="+mn-ea"/>
                <a:cs typeface="+mn-cs"/>
                <a:hlinkClick r:id="rId3"/>
              </a:rPr>
              <a:t>、沙米尔</a:t>
            </a:r>
            <a:r>
              <a:rPr lang="en-US" altLang="zh-CN" sz="1200" kern="1200" dirty="0" smtClean="0">
                <a:solidFill>
                  <a:schemeClr val="tx1"/>
                </a:solidFill>
                <a:latin typeface="+mn-lt"/>
                <a:ea typeface="+mn-ea"/>
                <a:cs typeface="+mn-cs"/>
                <a:hlinkClick r:id="rId3"/>
              </a:rPr>
              <a:t>(Adi Shamir)</a:t>
            </a:r>
            <a:r>
              <a:rPr lang="zh-CN" altLang="en-US" sz="1200" kern="1200" dirty="0" smtClean="0">
                <a:solidFill>
                  <a:schemeClr val="tx1"/>
                </a:solidFill>
                <a:latin typeface="+mn-lt"/>
                <a:ea typeface="+mn-ea"/>
                <a:cs typeface="+mn-cs"/>
                <a:hlinkClick r:id="rId3"/>
              </a:rPr>
              <a:t>和</a:t>
            </a:r>
            <a:r>
              <a:rPr lang="zh-CN" altLang="en-US" sz="1200" kern="1200" dirty="0" smtClean="0">
                <a:solidFill>
                  <a:schemeClr val="tx1"/>
                </a:solidFill>
                <a:latin typeface="+mn-lt"/>
                <a:ea typeface="+mn-ea"/>
                <a:cs typeface="+mn-cs"/>
                <a:hlinkClick r:id="rId4"/>
              </a:rPr>
              <a:t>阿德勒曼</a:t>
            </a:r>
            <a:r>
              <a:rPr lang="en-US" altLang="zh-CN" sz="1200" kern="1200" dirty="0" smtClean="0">
                <a:solidFill>
                  <a:schemeClr val="tx1"/>
                </a:solidFill>
                <a:latin typeface="+mn-lt"/>
                <a:ea typeface="+mn-ea"/>
                <a:cs typeface="+mn-cs"/>
                <a:hlinkClick r:id="rId4"/>
              </a:rPr>
              <a:t>(Len Adleman)</a:t>
            </a:r>
            <a:r>
              <a:rPr lang="zh-CN" altLang="en-US" sz="1200" kern="1200" dirty="0" smtClean="0">
                <a:solidFill>
                  <a:schemeClr val="tx1"/>
                </a:solidFill>
                <a:latin typeface="+mn-lt"/>
                <a:ea typeface="+mn-ea"/>
                <a:cs typeface="+mn-cs"/>
                <a:hlinkClick r:id="rId4"/>
              </a:rPr>
              <a:t>提出第一个较完善的</a:t>
            </a:r>
            <a:r>
              <a:rPr lang="zh-CN" altLang="en-US" sz="1200" kern="1200" dirty="0" smtClean="0">
                <a:solidFill>
                  <a:schemeClr val="tx1"/>
                </a:solidFill>
                <a:latin typeface="+mn-lt"/>
                <a:ea typeface="+mn-ea"/>
                <a:cs typeface="+mn-cs"/>
                <a:hlinkClick r:id="rId5"/>
              </a:rPr>
              <a:t>公钥密码体制</a:t>
            </a:r>
            <a:r>
              <a:rPr lang="en-US" altLang="zh-CN" sz="1200" kern="1200" dirty="0" smtClean="0">
                <a:solidFill>
                  <a:schemeClr val="tx1"/>
                </a:solidFill>
                <a:latin typeface="+mn-lt"/>
                <a:ea typeface="+mn-ea"/>
                <a:cs typeface="+mn-cs"/>
                <a:hlinkClick r:id="rId5"/>
              </a:rPr>
              <a:t>——RSA</a:t>
            </a:r>
            <a:r>
              <a:rPr lang="zh-CN" altLang="en-US" sz="1200" kern="1200" dirty="0" smtClean="0">
                <a:solidFill>
                  <a:schemeClr val="tx1"/>
                </a:solidFill>
                <a:latin typeface="+mn-lt"/>
                <a:ea typeface="+mn-ea"/>
                <a:cs typeface="+mn-cs"/>
                <a:hlinkClick r:id="rId5"/>
              </a:rPr>
              <a:t>体制，由三位发明人的姓氏首字母命名。这是一种建立在大数因子分解基础上的算法。</a:t>
            </a:r>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54</a:t>
            </a:fld>
            <a:endParaRPr lang="zh-CN" altLang="en-US"/>
          </a:p>
        </p:txBody>
      </p:sp>
    </p:spTree>
    <p:extLst>
      <p:ext uri="{BB962C8B-B14F-4D97-AF65-F5344CB8AC3E}">
        <p14:creationId xmlns:p14="http://schemas.microsoft.com/office/powerpoint/2010/main" val="1838383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3F35F5-4321-0541-AD2B-60E2AE00B2E4}" type="slidenum">
              <a:rPr lang="en-US" altLang="zh-CN"/>
              <a:pPr/>
              <a:t>55</a:t>
            </a:fld>
            <a:endParaRPr lang="en-US" altLang="zh-CN"/>
          </a:p>
        </p:txBody>
      </p:sp>
      <p:sp>
        <p:nvSpPr>
          <p:cNvPr id="53250"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val="1"/>
            </a:ext>
          </a:extLst>
        </p:spPr>
      </p:sp>
      <p:sp>
        <p:nvSpPr>
          <p:cNvPr id="53251" name="Rectangle 3"/>
          <p:cNvSpPr>
            <a:spLocks noGrp="1" noChangeArrowheads="1"/>
          </p:cNvSpPr>
          <p:nvPr>
            <p:ph type="body" idx="1"/>
          </p:nvPr>
        </p:nvSpPr>
        <p:spPr/>
        <p:txBody>
          <a:bodyPr/>
          <a:lstStyle/>
          <a:p>
            <a:r>
              <a:rPr lang="en-US" altLang="zh-CN" sz="1200" dirty="0" smtClean="0"/>
              <a:t>Bruce </a:t>
            </a:r>
            <a:r>
              <a:rPr lang="en-US" altLang="zh-CN" sz="1200" dirty="0" err="1" smtClean="0"/>
              <a:t>Schneier</a:t>
            </a:r>
            <a:r>
              <a:rPr lang="zh-CN" altLang="en-US" sz="1200" dirty="0" smtClean="0"/>
              <a:t>在</a:t>
            </a:r>
            <a:r>
              <a:rPr lang="en-US" altLang="zh-CN" sz="1200" dirty="0" smtClean="0"/>
              <a:t>[Schn96]</a:t>
            </a:r>
            <a:r>
              <a:rPr lang="zh-CN" altLang="en-US" sz="1200" dirty="0" smtClean="0"/>
              <a:t>一书中提到这个快慢的数据</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57</a:t>
            </a:fld>
            <a:endParaRPr kumimoji="1" lang="zh-CN" altLang="en-US"/>
          </a:p>
        </p:txBody>
      </p:sp>
    </p:spTree>
    <p:extLst>
      <p:ext uri="{BB962C8B-B14F-4D97-AF65-F5344CB8AC3E}">
        <p14:creationId xmlns:p14="http://schemas.microsoft.com/office/powerpoint/2010/main" val="203175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所谓交易，就是转账。</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61</a:t>
            </a:fld>
            <a:endParaRPr kumimoji="1" lang="zh-CN" altLang="en-US"/>
          </a:p>
        </p:txBody>
      </p:sp>
    </p:spTree>
    <p:extLst>
      <p:ext uri="{BB962C8B-B14F-4D97-AF65-F5344CB8AC3E}">
        <p14:creationId xmlns:p14="http://schemas.microsoft.com/office/powerpoint/2010/main" val="344381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每一个区块的一个账册的大小是</a:t>
            </a:r>
            <a:r>
              <a:rPr lang="en-US" altLang="zh-CN" sz="1200" kern="1200" dirty="0" smtClean="0">
                <a:solidFill>
                  <a:schemeClr val="tx1"/>
                </a:solidFill>
                <a:effectLst/>
                <a:latin typeface="+mn-lt"/>
                <a:ea typeface="+mn-ea"/>
                <a:cs typeface="+mn-cs"/>
              </a:rPr>
              <a:t>1M</a:t>
            </a:r>
            <a:r>
              <a:rPr lang="zh-CN" altLang="en-US" sz="1200" kern="1200" dirty="0" smtClean="0">
                <a:solidFill>
                  <a:schemeClr val="tx1"/>
                </a:solidFill>
                <a:effectLst/>
                <a:latin typeface="+mn-lt"/>
                <a:ea typeface="+mn-ea"/>
                <a:cs typeface="+mn-cs"/>
              </a:rPr>
              <a:t>，每</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分钟产生一个这样的区块，每一个最基本的比特币交易的大小是</a:t>
            </a:r>
            <a:r>
              <a:rPr lang="en-US" altLang="zh-CN" sz="1200" kern="1200" dirty="0" smtClean="0">
                <a:solidFill>
                  <a:schemeClr val="tx1"/>
                </a:solidFill>
                <a:effectLst/>
                <a:latin typeface="+mn-lt"/>
                <a:ea typeface="+mn-ea"/>
                <a:cs typeface="+mn-cs"/>
              </a:rPr>
              <a:t>250B</a:t>
            </a:r>
            <a:r>
              <a:rPr lang="zh-CN" altLang="en-US" sz="1200" kern="1200" dirty="0" smtClean="0">
                <a:solidFill>
                  <a:schemeClr val="tx1"/>
                </a:solidFill>
                <a:effectLst/>
                <a:latin typeface="+mn-lt"/>
                <a:ea typeface="+mn-ea"/>
                <a:cs typeface="+mn-cs"/>
              </a:rPr>
              <a:t>，那我们通过计算即可得出每秒可以处理</a:t>
            </a:r>
            <a:r>
              <a:rPr lang="en-US" altLang="zh-CN" sz="1200" kern="1200" dirty="0" smtClean="0">
                <a:solidFill>
                  <a:schemeClr val="tx1"/>
                </a:solidFill>
                <a:effectLst/>
                <a:latin typeface="+mn-lt"/>
                <a:ea typeface="+mn-ea"/>
                <a:cs typeface="+mn-cs"/>
              </a:rPr>
              <a:t>6.6</a:t>
            </a:r>
            <a:r>
              <a:rPr lang="zh-CN" altLang="en-US" sz="1200" kern="1200" dirty="0" smtClean="0">
                <a:solidFill>
                  <a:schemeClr val="tx1"/>
                </a:solidFill>
                <a:effectLst/>
                <a:latin typeface="+mn-lt"/>
                <a:ea typeface="+mn-ea"/>
                <a:cs typeface="+mn-cs"/>
              </a:rPr>
              <a:t>个交易。怎么计算出来的呢？</a:t>
            </a:r>
            <a:br>
              <a:rPr lang="zh-CN" altLang="en-US"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分钟</a:t>
            </a:r>
            <a:r>
              <a:rPr lang="en-US" altLang="zh-CN" sz="1200" kern="1200" dirty="0" smtClean="0">
                <a:solidFill>
                  <a:schemeClr val="tx1"/>
                </a:solidFill>
                <a:effectLst/>
                <a:latin typeface="+mn-lt"/>
                <a:ea typeface="+mn-ea"/>
                <a:cs typeface="+mn-cs"/>
              </a:rPr>
              <a:t>=600</a:t>
            </a:r>
            <a:r>
              <a:rPr lang="zh-CN" altLang="en-US" sz="1200" kern="1200" dirty="0" smtClean="0">
                <a:solidFill>
                  <a:schemeClr val="tx1"/>
                </a:solidFill>
                <a:effectLst/>
                <a:latin typeface="+mn-lt"/>
                <a:ea typeface="+mn-ea"/>
                <a:cs typeface="+mn-cs"/>
              </a:rPr>
              <a:t>秒</a:t>
            </a:r>
            <a:br>
              <a:rPr lang="zh-CN" altLang="en-US"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1M=1024KB=10240000B</a:t>
            </a:r>
            <a:br>
              <a:rPr lang="en-US" altLang="zh-CN"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每秒处理速度为</a:t>
            </a:r>
            <a:r>
              <a:rPr lang="en-US" altLang="zh-CN" sz="1200" kern="1200" dirty="0" smtClean="0">
                <a:solidFill>
                  <a:schemeClr val="tx1"/>
                </a:solidFill>
                <a:effectLst/>
                <a:latin typeface="+mn-lt"/>
                <a:ea typeface="+mn-ea"/>
                <a:cs typeface="+mn-cs"/>
              </a:rPr>
              <a:t>=10240000/250/600=6.6</a:t>
            </a:r>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62</a:t>
            </a:fld>
            <a:endParaRPr kumimoji="1" lang="zh-CN" altLang="en-US"/>
          </a:p>
        </p:txBody>
      </p:sp>
    </p:spTree>
    <p:extLst>
      <p:ext uri="{BB962C8B-B14F-4D97-AF65-F5344CB8AC3E}">
        <p14:creationId xmlns:p14="http://schemas.microsoft.com/office/powerpoint/2010/main" val="4172393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头部其实只有</a:t>
            </a:r>
            <a:r>
              <a:rPr kumimoji="1" lang="en-US" altLang="zh-CN" dirty="0" smtClean="0"/>
              <a:t>80</a:t>
            </a:r>
            <a:r>
              <a:rPr kumimoji="1" lang="zh-CN" altLang="en-US" dirty="0" smtClean="0"/>
              <a:t>字节</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65</a:t>
            </a:fld>
            <a:endParaRPr kumimoji="1" lang="zh-CN" altLang="en-US"/>
          </a:p>
        </p:txBody>
      </p:sp>
    </p:spTree>
    <p:extLst>
      <p:ext uri="{BB962C8B-B14F-4D97-AF65-F5344CB8AC3E}">
        <p14:creationId xmlns:p14="http://schemas.microsoft.com/office/powerpoint/2010/main" val="3151807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本区块交易</a:t>
            </a:r>
            <a:r>
              <a:rPr kumimoji="1" lang="en-US" altLang="zh-CN" dirty="0" smtClean="0"/>
              <a:t>hash</a:t>
            </a:r>
            <a:r>
              <a:rPr kumimoji="1" lang="zh-CN" altLang="en-US" dirty="0" smtClean="0"/>
              <a:t>根（</a:t>
            </a:r>
            <a:r>
              <a:rPr kumimoji="1" lang="en-US" altLang="zh-CN" smtClean="0"/>
              <a:t>merkle_root</a:t>
            </a:r>
            <a:r>
              <a:rPr kumimoji="1" lang="zh-CN" altLang="en-US" smtClean="0"/>
              <a:t>）</a:t>
            </a:r>
            <a:endParaRPr kumimoji="1" lang="zh-CN" altLang="en-US"/>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68</a:t>
            </a:fld>
            <a:endParaRPr kumimoji="1" lang="zh-CN" altLang="en-US"/>
          </a:p>
        </p:txBody>
      </p:sp>
    </p:spTree>
    <p:extLst>
      <p:ext uri="{BB962C8B-B14F-4D97-AF65-F5344CB8AC3E}">
        <p14:creationId xmlns:p14="http://schemas.microsoft.com/office/powerpoint/2010/main" val="3752686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71</a:t>
            </a:fld>
            <a:endParaRPr kumimoji="1" lang="zh-CN" altLang="en-US"/>
          </a:p>
        </p:txBody>
      </p:sp>
    </p:spTree>
    <p:extLst>
      <p:ext uri="{BB962C8B-B14F-4D97-AF65-F5344CB8AC3E}">
        <p14:creationId xmlns:p14="http://schemas.microsoft.com/office/powerpoint/2010/main" val="1189581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sz="1200" dirty="0" smtClean="0"/>
              <a:t>为了使⽤</a:t>
            </a:r>
            <a:r>
              <a:rPr kumimoji="1" lang="en-US" altLang="zh-CN" sz="1200" dirty="0" smtClean="0"/>
              <a:t>Base58Check</a:t>
            </a:r>
            <a:r>
              <a:rPr kumimoji="1" lang="zh-CN" altLang="en-US" sz="1200" dirty="0" smtClean="0"/>
              <a:t>编码格式对数据（数字）进⾏编码，⾸先我们要对数据添加⼀个称作“版本字节”的前缀，这个前缀⽤来明确需要编码的数据的类型。例如，⽐特币地址的前缀是</a:t>
            </a:r>
            <a:r>
              <a:rPr kumimoji="1" lang="en-US" altLang="zh-CN" sz="1200" dirty="0" smtClean="0"/>
              <a:t>0</a:t>
            </a:r>
            <a:r>
              <a:rPr kumimoji="1" lang="zh-CN" altLang="en-US" sz="1200" dirty="0" smtClean="0"/>
              <a:t>（⼗六进制是</a:t>
            </a:r>
            <a:r>
              <a:rPr kumimoji="1" lang="en-US" altLang="zh-CN" sz="1200" dirty="0" smtClean="0"/>
              <a:t>0x00</a:t>
            </a:r>
            <a:r>
              <a:rPr kumimoji="1" lang="zh-CN" altLang="en-US" sz="1200" dirty="0" smtClean="0"/>
              <a:t>），⽽对私钥编码时前缀是</a:t>
            </a:r>
            <a:r>
              <a:rPr kumimoji="1" lang="en-US" altLang="zh-CN" sz="1200" dirty="0" smtClean="0"/>
              <a:t>128</a:t>
            </a:r>
            <a:r>
              <a:rPr kumimoji="1" lang="zh-CN" altLang="en-US" sz="1200" dirty="0" smtClean="0"/>
              <a:t>（⼗六进制是</a:t>
            </a:r>
            <a:r>
              <a:rPr kumimoji="1" lang="en-US" altLang="zh-CN" sz="1200" dirty="0" smtClean="0"/>
              <a:t>0x80</a:t>
            </a:r>
            <a:r>
              <a:rPr kumimoji="1" lang="zh-CN" altLang="en-US" sz="1200" dirty="0" smtClean="0"/>
              <a:t>）。 </a:t>
            </a:r>
          </a:p>
          <a:p>
            <a:r>
              <a:rPr kumimoji="1" lang="zh-CN" altLang="en-US" sz="1200" dirty="0" smtClean="0"/>
              <a:t>校验码：</a:t>
            </a:r>
            <a:r>
              <a:rPr kumimoji="1" lang="en-US" altLang="zh-CN" sz="1200" dirty="0" smtClean="0"/>
              <a:t>checksum = SHA256(SHA256(</a:t>
            </a:r>
            <a:r>
              <a:rPr kumimoji="1" lang="en-US" altLang="zh-CN" sz="1200" dirty="0" err="1" smtClean="0"/>
              <a:t>prefix+data</a:t>
            </a:r>
            <a:r>
              <a:rPr kumimoji="1" lang="en-US" altLang="zh-CN" sz="1200" dirty="0" smtClean="0"/>
              <a:t>))</a:t>
            </a:r>
          </a:p>
          <a:p>
            <a:r>
              <a:rPr kumimoji="1" lang="zh-CN" altLang="en-US" sz="1200" dirty="0" smtClean="0"/>
              <a:t>在产⽣的⻓</a:t>
            </a:r>
            <a:r>
              <a:rPr kumimoji="1" lang="en-US" altLang="zh-CN" sz="1200" dirty="0" smtClean="0"/>
              <a:t>32</a:t>
            </a:r>
            <a:r>
              <a:rPr kumimoji="1" lang="zh-CN" altLang="en-US" sz="1200" dirty="0" smtClean="0"/>
              <a:t>个字节的哈希值（两次哈希运算）中，我们只取前</a:t>
            </a:r>
            <a:r>
              <a:rPr kumimoji="1" lang="en-US" altLang="zh-CN" sz="1200" dirty="0" smtClean="0"/>
              <a:t>4</a:t>
            </a:r>
            <a:r>
              <a:rPr kumimoji="1" lang="zh-CN" altLang="en-US" sz="1200" dirty="0" smtClean="0"/>
              <a:t>个字节。这</a:t>
            </a:r>
            <a:r>
              <a:rPr kumimoji="1" lang="en-US" altLang="zh-CN" sz="1200" dirty="0" smtClean="0"/>
              <a:t>4</a:t>
            </a:r>
            <a:r>
              <a:rPr kumimoji="1" lang="zh-CN" altLang="en-US" sz="1200" dirty="0" smtClean="0"/>
              <a:t>个字节就作为校验码。校验码会添加到数据之后。</a:t>
            </a:r>
          </a:p>
          <a:p>
            <a:r>
              <a:rPr kumimoji="1" lang="zh-CN" altLang="en-US" sz="1200" dirty="0" smtClean="0"/>
              <a:t>结果由三部分组成：前缀、数据和校验码。</a:t>
            </a:r>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75</a:t>
            </a:fld>
            <a:endParaRPr kumimoji="1" lang="zh-CN" altLang="en-US"/>
          </a:p>
        </p:txBody>
      </p:sp>
    </p:spTree>
    <p:extLst>
      <p:ext uri="{BB962C8B-B14F-4D97-AF65-F5344CB8AC3E}">
        <p14:creationId xmlns:p14="http://schemas.microsoft.com/office/powerpoint/2010/main" val="309060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smtClean="0"/>
              <a:t>邹均</a:t>
            </a:r>
            <a:r>
              <a:rPr kumimoji="1" lang="en-US" altLang="zh-CN" sz="1200" dirty="0" smtClean="0"/>
              <a:t>; </a:t>
            </a:r>
            <a:r>
              <a:rPr kumimoji="1" lang="zh-CN" altLang="en-US" sz="1200" dirty="0" smtClean="0"/>
              <a:t>张海宁</a:t>
            </a:r>
            <a:r>
              <a:rPr kumimoji="1" lang="en-US" altLang="zh-CN" sz="1200" dirty="0" smtClean="0"/>
              <a:t>; </a:t>
            </a:r>
            <a:r>
              <a:rPr kumimoji="1" lang="zh-CN" altLang="en-US" sz="1200" dirty="0" smtClean="0"/>
              <a:t>唐屹</a:t>
            </a:r>
            <a:r>
              <a:rPr kumimoji="1" lang="en-US" altLang="zh-CN" sz="1200" dirty="0" smtClean="0"/>
              <a:t>; </a:t>
            </a:r>
            <a:r>
              <a:rPr kumimoji="1" lang="zh-CN" altLang="en-US" sz="1200" dirty="0" smtClean="0"/>
              <a:t>李磊 等著</a:t>
            </a:r>
            <a:r>
              <a:rPr kumimoji="1" lang="en-US" altLang="zh-CN" sz="1200" dirty="0" smtClean="0"/>
              <a:t>. </a:t>
            </a:r>
            <a:r>
              <a:rPr kumimoji="1" lang="zh-CN" altLang="en-US" sz="1200" dirty="0" smtClean="0"/>
              <a:t>区块链技术指南 </a:t>
            </a:r>
            <a:r>
              <a:rPr kumimoji="1" lang="en-US" altLang="zh-CN" sz="1200" dirty="0" smtClean="0"/>
              <a:t>(Kindle </a:t>
            </a:r>
            <a:r>
              <a:rPr kumimoji="1" lang="zh-CN" altLang="en-US" sz="1200" dirty="0" smtClean="0"/>
              <a:t>位置 </a:t>
            </a:r>
            <a:r>
              <a:rPr kumimoji="1" lang="en-US" altLang="zh-CN" sz="1200" dirty="0" smtClean="0"/>
              <a:t>3834-3837). </a:t>
            </a:r>
            <a:r>
              <a:rPr kumimoji="1" lang="zh-CN" altLang="en-US" sz="1200" dirty="0" smtClean="0"/>
              <a:t>机械工业出版社</a:t>
            </a:r>
            <a:r>
              <a:rPr kumimoji="1" lang="en-US" altLang="zh-CN" sz="1200" dirty="0" smtClean="0"/>
              <a:t>. Kindle </a:t>
            </a:r>
            <a:r>
              <a:rPr kumimoji="1" lang="zh-CN" altLang="en-US" sz="1200" dirty="0" smtClean="0"/>
              <a:t>版本</a:t>
            </a:r>
            <a:r>
              <a:rPr kumimoji="1" lang="en-US" altLang="zh-CN" sz="1200" dirty="0" smtClean="0"/>
              <a:t>. </a:t>
            </a:r>
            <a:endParaRPr kumimoji="1" lang="zh-CN" altLang="en-US" sz="1200" dirty="0" smtClean="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76</a:t>
            </a:fld>
            <a:endParaRPr kumimoji="1" lang="zh-CN" altLang="en-US"/>
          </a:p>
        </p:txBody>
      </p:sp>
    </p:spTree>
    <p:extLst>
      <p:ext uri="{BB962C8B-B14F-4D97-AF65-F5344CB8AC3E}">
        <p14:creationId xmlns:p14="http://schemas.microsoft.com/office/powerpoint/2010/main" val="422394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可信的关键在于数据无法被篡改</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8</a:t>
            </a:fld>
            <a:endParaRPr kumimoji="1" lang="zh-CN" altLang="en-US"/>
          </a:p>
        </p:txBody>
      </p:sp>
    </p:spTree>
    <p:extLst>
      <p:ext uri="{BB962C8B-B14F-4D97-AF65-F5344CB8AC3E}">
        <p14:creationId xmlns:p14="http://schemas.microsoft.com/office/powerpoint/2010/main" val="4208257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邹均</a:t>
            </a:r>
            <a:r>
              <a:rPr kumimoji="1" lang="en-US" altLang="zh-CN" dirty="0" smtClean="0"/>
              <a:t>; </a:t>
            </a:r>
            <a:r>
              <a:rPr kumimoji="1" lang="zh-CN" altLang="en-US" dirty="0" smtClean="0"/>
              <a:t>张海宁</a:t>
            </a:r>
            <a:r>
              <a:rPr kumimoji="1" lang="en-US" altLang="zh-CN" dirty="0" smtClean="0"/>
              <a:t>; </a:t>
            </a:r>
            <a:r>
              <a:rPr kumimoji="1" lang="zh-CN" altLang="en-US" dirty="0" smtClean="0"/>
              <a:t>唐屹</a:t>
            </a:r>
            <a:r>
              <a:rPr kumimoji="1" lang="en-US" altLang="zh-CN" dirty="0" smtClean="0"/>
              <a:t>; </a:t>
            </a:r>
            <a:r>
              <a:rPr kumimoji="1" lang="zh-CN" altLang="en-US" dirty="0" smtClean="0"/>
              <a:t>李磊 等著</a:t>
            </a:r>
            <a:r>
              <a:rPr kumimoji="1" lang="en-US" altLang="zh-CN" dirty="0" smtClean="0"/>
              <a:t>. </a:t>
            </a:r>
            <a:r>
              <a:rPr kumimoji="1" lang="zh-CN" altLang="en-US" dirty="0" smtClean="0"/>
              <a:t>区块链技术指南 </a:t>
            </a:r>
            <a:r>
              <a:rPr kumimoji="1" lang="en-US" altLang="zh-CN" dirty="0" smtClean="0"/>
              <a:t>(Kindle </a:t>
            </a:r>
            <a:r>
              <a:rPr kumimoji="1" lang="zh-CN" altLang="en-US" dirty="0" smtClean="0"/>
              <a:t>位置 </a:t>
            </a:r>
            <a:r>
              <a:rPr kumimoji="1" lang="en-US" altLang="zh-CN" dirty="0" smtClean="0"/>
              <a:t>3877-3880). </a:t>
            </a:r>
            <a:r>
              <a:rPr kumimoji="1" lang="zh-CN" altLang="en-US" dirty="0" smtClean="0"/>
              <a:t>机械工业出版社</a:t>
            </a:r>
            <a:r>
              <a:rPr kumimoji="1" lang="en-US" altLang="zh-CN" dirty="0" smtClean="0"/>
              <a:t>. Kindle </a:t>
            </a:r>
            <a:r>
              <a:rPr kumimoji="1" lang="zh-CN" altLang="en-US" dirty="0" smtClean="0"/>
              <a:t>版本</a:t>
            </a:r>
            <a:r>
              <a:rPr kumimoji="1" lang="en-US" altLang="zh-CN" dirty="0" smtClean="0"/>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77</a:t>
            </a:fld>
            <a:endParaRPr kumimoji="1" lang="zh-CN" altLang="en-US"/>
          </a:p>
        </p:txBody>
      </p:sp>
    </p:spTree>
    <p:extLst>
      <p:ext uri="{BB962C8B-B14F-4D97-AF65-F5344CB8AC3E}">
        <p14:creationId xmlns:p14="http://schemas.microsoft.com/office/powerpoint/2010/main" val="37933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78</a:t>
            </a:fld>
            <a:endParaRPr kumimoji="1" lang="zh-CN" altLang="en-US"/>
          </a:p>
        </p:txBody>
      </p:sp>
    </p:spTree>
    <p:extLst>
      <p:ext uri="{BB962C8B-B14F-4D97-AF65-F5344CB8AC3E}">
        <p14:creationId xmlns:p14="http://schemas.microsoft.com/office/powerpoint/2010/main" val="3687650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把解锁脚本和锁定脚本连接起来放入栈中</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79</a:t>
            </a:fld>
            <a:endParaRPr kumimoji="1" lang="zh-CN" altLang="en-US"/>
          </a:p>
        </p:txBody>
      </p:sp>
    </p:spTree>
    <p:extLst>
      <p:ext uri="{BB962C8B-B14F-4D97-AF65-F5344CB8AC3E}">
        <p14:creationId xmlns:p14="http://schemas.microsoft.com/office/powerpoint/2010/main" val="2903241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TX1</a:t>
            </a:r>
            <a:r>
              <a:rPr kumimoji="1" lang="zh-CN" altLang="en-US" dirty="0" smtClean="0"/>
              <a:t>是一个</a:t>
            </a:r>
            <a:r>
              <a:rPr kumimoji="1" lang="en-US" altLang="zh-CN" dirty="0" err="1" smtClean="0"/>
              <a:t>UTXO</a:t>
            </a:r>
            <a:r>
              <a:rPr kumimoji="1" lang="zh-CN" altLang="en-US" dirty="0" smtClean="0"/>
              <a:t>信息</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82</a:t>
            </a:fld>
            <a:endParaRPr kumimoji="1" lang="zh-CN" altLang="en-US"/>
          </a:p>
        </p:txBody>
      </p:sp>
    </p:spTree>
    <p:extLst>
      <p:ext uri="{BB962C8B-B14F-4D97-AF65-F5344CB8AC3E}">
        <p14:creationId xmlns:p14="http://schemas.microsoft.com/office/powerpoint/2010/main" val="253416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数据来自</a:t>
            </a:r>
            <a:endParaRPr kumimoji="1" lang="en-US" altLang="zh-CN" dirty="0" smtClean="0"/>
          </a:p>
          <a:p>
            <a:r>
              <a:rPr kumimoji="1" lang="en-US" altLang="zh-CN" dirty="0" err="1" smtClean="0"/>
              <a:t>btc.com</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86</a:t>
            </a:fld>
            <a:endParaRPr kumimoji="1" lang="zh-CN" altLang="en-US"/>
          </a:p>
        </p:txBody>
      </p:sp>
    </p:spTree>
    <p:extLst>
      <p:ext uri="{BB962C8B-B14F-4D97-AF65-F5344CB8AC3E}">
        <p14:creationId xmlns:p14="http://schemas.microsoft.com/office/powerpoint/2010/main" val="3442324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相差</a:t>
            </a:r>
            <a:r>
              <a:rPr kumimoji="1" lang="en-US" altLang="zh-CN" dirty="0" smtClean="0"/>
              <a:t>15</a:t>
            </a:r>
            <a:r>
              <a:rPr kumimoji="1" lang="zh-CN" altLang="en-US" dirty="0" smtClean="0"/>
              <a:t>分钟，</a:t>
            </a:r>
            <a:r>
              <a:rPr kumimoji="1" lang="en-US" altLang="zh-CN" dirty="0" smtClean="0"/>
              <a:t>2</a:t>
            </a:r>
            <a:r>
              <a:rPr kumimoji="1" lang="zh-CN" altLang="en-US" dirty="0" smtClean="0"/>
              <a:t>分钟，</a:t>
            </a:r>
            <a:r>
              <a:rPr kumimoji="1" lang="en-US" altLang="zh-CN" dirty="0" smtClean="0"/>
              <a:t>35</a:t>
            </a:r>
            <a:r>
              <a:rPr kumimoji="1" lang="zh-CN" altLang="en-US" dirty="0" smtClean="0"/>
              <a:t>分钟。</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87</a:t>
            </a:fld>
            <a:endParaRPr kumimoji="1" lang="zh-CN" altLang="en-US"/>
          </a:p>
        </p:txBody>
      </p:sp>
    </p:spTree>
    <p:extLst>
      <p:ext uri="{BB962C8B-B14F-4D97-AF65-F5344CB8AC3E}">
        <p14:creationId xmlns:p14="http://schemas.microsoft.com/office/powerpoint/2010/main" val="715465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来自</a:t>
            </a:r>
            <a:r>
              <a:rPr kumimoji="1" lang="en-US" altLang="zh-CN" dirty="0" err="1" smtClean="0"/>
              <a:t>BTCkan</a:t>
            </a:r>
            <a:endParaRPr kumimoji="1" lang="en-US" altLang="zh-CN" dirty="0" smtClean="0"/>
          </a:p>
          <a:p>
            <a:endParaRPr kumimoji="1" lang="en-US" altLang="zh-CN" dirty="0" smtClean="0"/>
          </a:p>
          <a:p>
            <a:r>
              <a:rPr kumimoji="1" lang="en-US" altLang="zh-CN" dirty="0" smtClean="0"/>
              <a:t>1T * 24H = 0.00022374 </a:t>
            </a:r>
            <a:r>
              <a:rPr kumimoji="1" lang="en-US" altLang="zh-CN" dirty="0" err="1" smtClean="0"/>
              <a:t>BTC</a:t>
            </a:r>
            <a:endParaRPr kumimoji="1" lang="en-US" altLang="zh-CN" dirty="0" smtClean="0"/>
          </a:p>
          <a:p>
            <a:endParaRPr kumimoji="1" lang="en-US" altLang="zh-CN" dirty="0" smtClean="0"/>
          </a:p>
          <a:p>
            <a:r>
              <a:rPr kumimoji="1" lang="zh-CN" altLang="en-US" dirty="0" smtClean="0"/>
              <a:t>百万天就是</a:t>
            </a:r>
            <a:r>
              <a:rPr kumimoji="1" lang="en-US" altLang="zh-CN" dirty="0" smtClean="0"/>
              <a:t>2700</a:t>
            </a:r>
            <a:r>
              <a:rPr kumimoji="1" lang="zh-CN" altLang="en-US" dirty="0" smtClean="0"/>
              <a:t>多年</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89</a:t>
            </a:fld>
            <a:endParaRPr kumimoji="1" lang="zh-CN" altLang="en-US"/>
          </a:p>
        </p:txBody>
      </p:sp>
    </p:spTree>
    <p:extLst>
      <p:ext uri="{BB962C8B-B14F-4D97-AF65-F5344CB8AC3E}">
        <p14:creationId xmlns:p14="http://schemas.microsoft.com/office/powerpoint/2010/main" val="3013251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smtClean="0">
                <a:solidFill>
                  <a:srgbClr val="262626"/>
                </a:solidFill>
                <a:latin typeface="MicrosoftYaHei"/>
              </a:rPr>
              <a:t>BCC</a:t>
            </a:r>
            <a:r>
              <a:rPr lang="zh-CN" altLang="en-US" sz="1200" dirty="0" smtClean="0">
                <a:solidFill>
                  <a:srgbClr val="262626"/>
                </a:solidFill>
                <a:latin typeface="MicrosoftYaHei"/>
              </a:rPr>
              <a:t>的难度调整方法是继承了</a:t>
            </a:r>
            <a:r>
              <a:rPr lang="en-US" altLang="zh-CN" sz="1200" dirty="0" err="1" smtClean="0">
                <a:solidFill>
                  <a:srgbClr val="262626"/>
                </a:solidFill>
                <a:latin typeface="MicrosoftYaHei"/>
              </a:rPr>
              <a:t>BTC</a:t>
            </a:r>
            <a:r>
              <a:rPr lang="zh-CN" altLang="en-US" sz="1200" dirty="0" smtClean="0">
                <a:solidFill>
                  <a:srgbClr val="262626"/>
                </a:solidFill>
                <a:latin typeface="MicrosoftYaHei"/>
              </a:rPr>
              <a:t>的，它也是这么周期调整的，但它加了一个特例：</a:t>
            </a:r>
            <a:r>
              <a:rPr lang="zh-CN" altLang="en-US" sz="1200" dirty="0" smtClean="0">
                <a:solidFill>
                  <a:srgbClr val="C53429"/>
                </a:solidFill>
                <a:latin typeface="MicrosoftYaHei"/>
              </a:rPr>
              <a:t>如果</a:t>
            </a:r>
            <a:r>
              <a:rPr lang="en-US" altLang="zh-CN" sz="1200" dirty="0" smtClean="0">
                <a:solidFill>
                  <a:srgbClr val="C53429"/>
                </a:solidFill>
                <a:latin typeface="MicrosoftYaHei"/>
              </a:rPr>
              <a:t>12</a:t>
            </a:r>
            <a:r>
              <a:rPr lang="zh-CN" altLang="en-US" sz="1200" dirty="0" smtClean="0">
                <a:solidFill>
                  <a:srgbClr val="C53429"/>
                </a:solidFill>
                <a:latin typeface="MicrosoftYaHei"/>
              </a:rPr>
              <a:t>个小时内出块数小于</a:t>
            </a:r>
            <a:r>
              <a:rPr lang="en-US" altLang="zh-CN" sz="1200" dirty="0" smtClean="0">
                <a:solidFill>
                  <a:srgbClr val="C53429"/>
                </a:solidFill>
                <a:latin typeface="MicrosoftYaHei"/>
              </a:rPr>
              <a:t>6</a:t>
            </a:r>
            <a:r>
              <a:rPr lang="zh-CN" altLang="en-US" sz="1200" dirty="0" smtClean="0">
                <a:solidFill>
                  <a:srgbClr val="C53429"/>
                </a:solidFill>
                <a:latin typeface="MicrosoftYaHei"/>
              </a:rPr>
              <a:t>个，挖矿难度则下降</a:t>
            </a:r>
            <a:r>
              <a:rPr lang="en-US" altLang="zh-CN" sz="1200" dirty="0" smtClean="0">
                <a:solidFill>
                  <a:srgbClr val="C53429"/>
                </a:solidFill>
                <a:latin typeface="MicrosoftYaHei"/>
              </a:rPr>
              <a:t>20%</a:t>
            </a:r>
            <a:r>
              <a:rPr lang="zh-CN" altLang="en-US" sz="1200" smtClean="0">
                <a:solidFill>
                  <a:srgbClr val="C53429"/>
                </a:solidFill>
                <a:latin typeface="MicrosoftYaHei"/>
              </a:rPr>
              <a:t>。</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91</a:t>
            </a:fld>
            <a:endParaRPr kumimoji="1" lang="zh-CN" altLang="en-US"/>
          </a:p>
        </p:txBody>
      </p:sp>
    </p:spTree>
    <p:extLst>
      <p:ext uri="{BB962C8B-B14F-4D97-AF65-F5344CB8AC3E}">
        <p14:creationId xmlns:p14="http://schemas.microsoft.com/office/powerpoint/2010/main" val="2546442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每当</a:t>
            </a:r>
            <a:r>
              <a:rPr lang="en-US" altLang="zh-CN" sz="1200" dirty="0" smtClean="0"/>
              <a:t>Block</a:t>
            </a:r>
            <a:r>
              <a:rPr lang="zh-CN" altLang="en-US" sz="1200" dirty="0" smtClean="0"/>
              <a:t>链高度增加，则重新选取最大期望分支（以分支的实际增长速度为准），当某分支的高度稳定的高于其他分支时，其他分支将会被网络彻底抛弃。</a:t>
            </a:r>
            <a:endParaRPr lang="en-US" altLang="zh-CN" sz="1200" dirty="0" smtClean="0"/>
          </a:p>
          <a:p>
            <a:r>
              <a:rPr kumimoji="1" lang="zh-CN" altLang="en-US" dirty="0" smtClean="0"/>
              <a:t>（因为肯定追不上了啊，比如一直差了</a:t>
            </a:r>
            <a:r>
              <a:rPr kumimoji="1" lang="en-US" altLang="zh-CN" dirty="0" smtClean="0"/>
              <a:t>10</a:t>
            </a:r>
            <a:r>
              <a:rPr kumimoji="1" lang="zh-CN" altLang="en-US" dirty="0" smtClean="0"/>
              <a:t>多个区块）</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92</a:t>
            </a:fld>
            <a:endParaRPr kumimoji="1" lang="zh-CN" altLang="en-US"/>
          </a:p>
        </p:txBody>
      </p:sp>
    </p:spTree>
    <p:extLst>
      <p:ext uri="{BB962C8B-B14F-4D97-AF65-F5344CB8AC3E}">
        <p14:creationId xmlns:p14="http://schemas.microsoft.com/office/powerpoint/2010/main" val="3759736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下面这种情况下，底下要比上面长出</a:t>
            </a:r>
            <a:r>
              <a:rPr kumimoji="1" lang="en-US" altLang="zh-CN" dirty="0" smtClean="0"/>
              <a:t>6</a:t>
            </a:r>
            <a:r>
              <a:rPr kumimoji="1" lang="zh-CN" altLang="en-US" dirty="0" smtClean="0"/>
              <a:t>个才能认为下面这个链是大概率赢家</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95</a:t>
            </a:fld>
            <a:endParaRPr kumimoji="1" lang="zh-CN" altLang="en-US"/>
          </a:p>
        </p:txBody>
      </p:sp>
    </p:spTree>
    <p:extLst>
      <p:ext uri="{BB962C8B-B14F-4D97-AF65-F5344CB8AC3E}">
        <p14:creationId xmlns:p14="http://schemas.microsoft.com/office/powerpoint/2010/main" val="349583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在百度上搜黑客被抓</a:t>
            </a:r>
            <a:endParaRPr kumimoji="1" lang="zh-CN" altLang="en-US" dirty="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14</a:t>
            </a:fld>
            <a:endParaRPr lang="zh-CN" altLang="en-US"/>
          </a:p>
        </p:txBody>
      </p:sp>
    </p:spTree>
    <p:extLst>
      <p:ext uri="{BB962C8B-B14F-4D97-AF65-F5344CB8AC3E}">
        <p14:creationId xmlns:p14="http://schemas.microsoft.com/office/powerpoint/2010/main" val="9911093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地址有</a:t>
            </a:r>
            <a:r>
              <a:rPr kumimoji="1" lang="en-US" altLang="zh-CN" dirty="0" smtClean="0"/>
              <a:t>27691</a:t>
            </a:r>
            <a:r>
              <a:rPr kumimoji="1" lang="zh-CN" altLang="en-US" dirty="0" smtClean="0"/>
              <a:t>万（</a:t>
            </a:r>
            <a:r>
              <a:rPr kumimoji="1" lang="en-US" altLang="zh-CN" dirty="0" smtClean="0"/>
              <a:t>2.7</a:t>
            </a:r>
            <a:r>
              <a:rPr kumimoji="1" lang="zh-CN" altLang="en-US" dirty="0" smtClean="0"/>
              <a:t>亿），如果机器的不活跃废弃的占了</a:t>
            </a:r>
            <a:r>
              <a:rPr kumimoji="1" lang="zh-CN" altLang="zh-CN" dirty="0" smtClean="0"/>
              <a:t>80</a:t>
            </a:r>
            <a:r>
              <a:rPr kumimoji="1" lang="en-US" altLang="zh-CN" dirty="0" smtClean="0"/>
              <a:t>%</a:t>
            </a:r>
            <a:r>
              <a:rPr kumimoji="1" lang="zh-CN" altLang="en-US" dirty="0" smtClean="0"/>
              <a:t>，真实持有的</a:t>
            </a:r>
            <a:r>
              <a:rPr kumimoji="1" lang="zh-CN" altLang="zh-CN" dirty="0" smtClean="0"/>
              <a:t>5</a:t>
            </a:r>
            <a:r>
              <a:rPr kumimoji="1" lang="en-US" altLang="zh-CN" dirty="0" smtClean="0"/>
              <a:t>538</a:t>
            </a:r>
            <a:r>
              <a:rPr kumimoji="1" lang="zh-CN" altLang="en-US" dirty="0" smtClean="0"/>
              <a:t>万个地址。每个人</a:t>
            </a:r>
            <a:r>
              <a:rPr kumimoji="1" lang="zh-CN" altLang="zh-CN" dirty="0" smtClean="0"/>
              <a:t>5</a:t>
            </a:r>
            <a:r>
              <a:rPr kumimoji="1" lang="zh-CN" altLang="en-US" dirty="0" smtClean="0"/>
              <a:t>个地址，</a:t>
            </a:r>
            <a:r>
              <a:rPr kumimoji="1" lang="en-US" altLang="zh-CN" dirty="0" smtClean="0"/>
              <a:t>1000</a:t>
            </a:r>
            <a:r>
              <a:rPr kumimoji="1" lang="zh-CN" altLang="en-US" dirty="0" smtClean="0"/>
              <a:t>到</a:t>
            </a:r>
            <a:r>
              <a:rPr kumimoji="1" lang="en-US" altLang="zh-CN" dirty="0" smtClean="0"/>
              <a:t>1200</a:t>
            </a:r>
            <a:r>
              <a:rPr kumimoji="1" lang="zh-CN" altLang="en-US" dirty="0" smtClean="0"/>
              <a:t>万人</a:t>
            </a:r>
            <a:endParaRPr kumimoji="1" lang="en-US" altLang="zh-CN" dirty="0" smtClean="0"/>
          </a:p>
          <a:p>
            <a:endParaRPr kumimoji="1" lang="en-US" altLang="zh-CN" dirty="0" smtClean="0"/>
          </a:p>
          <a:p>
            <a:r>
              <a:rPr kumimoji="1" lang="zh-CN" altLang="en-US" dirty="0" smtClean="0"/>
              <a:t>全世界</a:t>
            </a:r>
            <a:r>
              <a:rPr kumimoji="1" lang="en-US" altLang="zh-CN" dirty="0" smtClean="0"/>
              <a:t>70</a:t>
            </a:r>
            <a:r>
              <a:rPr kumimoji="1" lang="zh-CN" altLang="en-US" dirty="0" smtClean="0"/>
              <a:t>亿人，平均</a:t>
            </a:r>
            <a:r>
              <a:rPr kumimoji="1" lang="zh-CN" altLang="zh-CN" dirty="0" smtClean="0"/>
              <a:t>7</a:t>
            </a:r>
            <a:r>
              <a:rPr kumimoji="1" lang="en-US" altLang="zh-CN" dirty="0" smtClean="0"/>
              <a:t>00</a:t>
            </a:r>
            <a:r>
              <a:rPr kumimoji="1" lang="zh-CN" altLang="en-US" dirty="0" smtClean="0"/>
              <a:t>人或</a:t>
            </a:r>
            <a:r>
              <a:rPr kumimoji="1" lang="en-US" altLang="zh-CN" dirty="0" smtClean="0"/>
              <a:t>500</a:t>
            </a:r>
            <a:r>
              <a:rPr kumimoji="1" lang="zh-CN" altLang="en-US" dirty="0" smtClean="0"/>
              <a:t>人中有一人拥有。</a:t>
            </a:r>
            <a:endParaRPr kumimoji="1" lang="en-US" altLang="zh-CN" dirty="0" smtClean="0"/>
          </a:p>
          <a:p>
            <a:endParaRPr kumimoji="1" lang="en-US" altLang="zh-CN" dirty="0" smtClean="0"/>
          </a:p>
          <a:p>
            <a:r>
              <a:rPr kumimoji="1" lang="zh-CN" altLang="en-US" dirty="0" smtClean="0"/>
              <a:t>由于</a:t>
            </a:r>
            <a:r>
              <a:rPr kumimoji="1" lang="en-US" altLang="zh-CN" dirty="0" smtClean="0"/>
              <a:t>12.37</a:t>
            </a:r>
            <a:r>
              <a:rPr kumimoji="1" lang="zh-CN" altLang="en-US" dirty="0" smtClean="0"/>
              <a:t>亿人生活在较发达地区。所以中国大城市接近</a:t>
            </a:r>
            <a:r>
              <a:rPr kumimoji="1" lang="en-US" altLang="zh-CN" dirty="0" smtClean="0"/>
              <a:t>1/100</a:t>
            </a:r>
            <a:r>
              <a:rPr kumimoji="1" lang="zh-CN" altLang="en-US" dirty="0" smtClean="0"/>
              <a:t>的拥有。</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96</a:t>
            </a:fld>
            <a:endParaRPr kumimoji="1" lang="zh-CN" altLang="en-US"/>
          </a:p>
        </p:txBody>
      </p:sp>
    </p:spTree>
    <p:extLst>
      <p:ext uri="{BB962C8B-B14F-4D97-AF65-F5344CB8AC3E}">
        <p14:creationId xmlns:p14="http://schemas.microsoft.com/office/powerpoint/2010/main" val="3852142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若一个节点要证明数据</a:t>
            </a:r>
            <a:r>
              <a:rPr kumimoji="1" lang="en-US" altLang="zh-CN" dirty="0" smtClean="0"/>
              <a:t>K</a:t>
            </a:r>
            <a:r>
              <a:rPr kumimoji="1" lang="zh-CN" altLang="en-US" dirty="0" smtClean="0"/>
              <a:t>在区块中，只需要知道上图中蓝色的部分：</a:t>
            </a:r>
            <a:r>
              <a:rPr kumimoji="1" lang="en-US" altLang="zh-CN" dirty="0" smtClean="0"/>
              <a:t>HL</a:t>
            </a:r>
            <a:r>
              <a:rPr kumimoji="1" lang="zh-CN" altLang="en-US" dirty="0" smtClean="0"/>
              <a:t>、</a:t>
            </a:r>
            <a:r>
              <a:rPr kumimoji="1" lang="en-US" altLang="zh-CN" dirty="0" err="1" smtClean="0"/>
              <a:t>HIJ</a:t>
            </a:r>
            <a:r>
              <a:rPr kumimoji="1" lang="zh-CN" altLang="en-US" dirty="0" smtClean="0"/>
              <a:t>、</a:t>
            </a:r>
            <a:r>
              <a:rPr kumimoji="1" lang="en-US" altLang="zh-CN" dirty="0" err="1" smtClean="0"/>
              <a:t>HMNOP</a:t>
            </a:r>
            <a:r>
              <a:rPr kumimoji="1" lang="zh-CN" altLang="en-US" dirty="0" smtClean="0"/>
              <a:t>、</a:t>
            </a:r>
            <a:r>
              <a:rPr kumimoji="1" lang="en-US" altLang="zh-CN" dirty="0" err="1" smtClean="0"/>
              <a:t>HABCDEFGH</a:t>
            </a:r>
            <a:r>
              <a:rPr kumimoji="1" lang="zh-CN" altLang="en-US" dirty="0" smtClean="0"/>
              <a:t>，最后可以算出来</a:t>
            </a:r>
            <a:r>
              <a:rPr kumimoji="1" lang="en-US" altLang="zh-CN" dirty="0" err="1" smtClean="0"/>
              <a:t>merkle</a:t>
            </a:r>
            <a:r>
              <a:rPr kumimoji="1" lang="zh-CN" altLang="en-US" dirty="0" smtClean="0"/>
              <a:t>根，对比</a:t>
            </a:r>
            <a:r>
              <a:rPr kumimoji="1" lang="en-US" altLang="zh-CN" dirty="0" err="1" smtClean="0"/>
              <a:t>merkle_root</a:t>
            </a:r>
            <a:r>
              <a:rPr kumimoji="1" lang="zh-CN" altLang="en-US" dirty="0" smtClean="0"/>
              <a:t>就可以完成证明</a:t>
            </a:r>
            <a:endParaRPr kumimoji="1" lang="en-US" altLang="zh-CN" dirty="0" smtClean="0"/>
          </a:p>
          <a:p>
            <a:endParaRPr kumimoji="1" lang="en-US" altLang="zh-CN" dirty="0" smtClean="0"/>
          </a:p>
          <a:p>
            <a:r>
              <a:rPr kumimoji="1" lang="en-US" altLang="zh-CN" dirty="0" err="1" smtClean="0"/>
              <a:t>SPV</a:t>
            </a:r>
            <a:r>
              <a:rPr kumimoji="1" lang="zh-CN" altLang="en-US" dirty="0" smtClean="0"/>
              <a:t>钱包会问其他节点有没有自己地址里面的数据，除了区块头，传输</a:t>
            </a:r>
            <a:r>
              <a:rPr kumimoji="1" lang="en-US" altLang="zh-CN" dirty="0" smtClean="0"/>
              <a:t>K</a:t>
            </a:r>
            <a:r>
              <a:rPr kumimoji="1" lang="zh-CN" altLang="en-US" dirty="0" smtClean="0"/>
              <a:t>，</a:t>
            </a:r>
            <a:r>
              <a:rPr kumimoji="1" lang="en-US" altLang="zh-CN" dirty="0" smtClean="0"/>
              <a:t>HL</a:t>
            </a:r>
            <a:r>
              <a:rPr kumimoji="1" lang="zh-CN" altLang="en-US" dirty="0" smtClean="0"/>
              <a:t>、</a:t>
            </a:r>
            <a:r>
              <a:rPr kumimoji="1" lang="en-US" altLang="zh-CN" dirty="0" err="1" smtClean="0"/>
              <a:t>HIJ</a:t>
            </a:r>
            <a:r>
              <a:rPr kumimoji="1" lang="zh-CN" altLang="en-US" dirty="0" smtClean="0"/>
              <a:t>、</a:t>
            </a:r>
            <a:r>
              <a:rPr kumimoji="1" lang="en-US" altLang="zh-CN" dirty="0" err="1" smtClean="0"/>
              <a:t>HMNOP</a:t>
            </a:r>
            <a:r>
              <a:rPr kumimoji="1" lang="zh-CN" altLang="en-US" dirty="0" smtClean="0"/>
              <a:t>、</a:t>
            </a:r>
            <a:r>
              <a:rPr kumimoji="1" lang="en-US" altLang="zh-CN" dirty="0" err="1" smtClean="0"/>
              <a:t>HABCDEFGH</a:t>
            </a:r>
            <a:r>
              <a:rPr kumimoji="1" lang="zh-CN" altLang="en-US" dirty="0" smtClean="0"/>
              <a:t>就够了</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98</a:t>
            </a:fld>
            <a:endParaRPr kumimoji="1" lang="zh-CN" altLang="en-US"/>
          </a:p>
        </p:txBody>
      </p:sp>
    </p:spTree>
    <p:extLst>
      <p:ext uri="{BB962C8B-B14F-4D97-AF65-F5344CB8AC3E}">
        <p14:creationId xmlns:p14="http://schemas.microsoft.com/office/powerpoint/2010/main" val="734056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比如在一个虚假的网络里，难度大约都是虚假的</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99</a:t>
            </a:fld>
            <a:endParaRPr kumimoji="1" lang="zh-CN" altLang="en-US"/>
          </a:p>
        </p:txBody>
      </p:sp>
    </p:spTree>
    <p:extLst>
      <p:ext uri="{BB962C8B-B14F-4D97-AF65-F5344CB8AC3E}">
        <p14:creationId xmlns:p14="http://schemas.microsoft.com/office/powerpoint/2010/main" val="2721415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Software-Defined Everything (</a:t>
            </a:r>
            <a:r>
              <a:rPr kumimoji="1" lang="en-US" altLang="zh-CN" dirty="0" err="1" smtClean="0"/>
              <a:t>SDE</a:t>
            </a:r>
            <a:r>
              <a:rPr kumimoji="1" lang="en-US" altLang="zh-CN" dirty="0" smtClean="0"/>
              <a:t>) technologies includes, among other terms, software-defined networking (</a:t>
            </a:r>
            <a:r>
              <a:rPr kumimoji="1" lang="en-US" altLang="zh-CN" dirty="0" err="1" smtClean="0"/>
              <a:t>SDN</a:t>
            </a:r>
            <a:r>
              <a:rPr kumimoji="1" lang="en-US" altLang="zh-CN" dirty="0" smtClean="0"/>
              <a:t>), software-defined computing, software-defined data centers (</a:t>
            </a:r>
            <a:r>
              <a:rPr kumimoji="1" lang="en-US" altLang="zh-CN" dirty="0" err="1" smtClean="0"/>
              <a:t>SDDC</a:t>
            </a:r>
            <a:r>
              <a:rPr kumimoji="1" lang="en-US" altLang="zh-CN" dirty="0" smtClean="0"/>
              <a:t>), software-defined storage (</a:t>
            </a:r>
            <a:r>
              <a:rPr kumimoji="1" lang="en-US" altLang="zh-CN" dirty="0" err="1" smtClean="0"/>
              <a:t>SDS</a:t>
            </a:r>
            <a:r>
              <a:rPr kumimoji="1" lang="en-US" altLang="zh-CN" dirty="0" smtClean="0"/>
              <a:t>) and software-defined storage networks.</a:t>
            </a:r>
          </a:p>
          <a:p>
            <a:endParaRPr kumimoji="1" lang="en-US" altLang="zh-CN" dirty="0" smtClean="0"/>
          </a:p>
          <a:p>
            <a:r>
              <a:rPr kumimoji="1" lang="en-US" altLang="zh-CN" dirty="0" smtClean="0"/>
              <a:t>With Software-Defined Everything, the </a:t>
            </a:r>
            <a:r>
              <a:rPr kumimoji="1" lang="en-US" altLang="zh-CN" b="1" dirty="0" smtClean="0">
                <a:solidFill>
                  <a:srgbClr val="C0504D"/>
                </a:solidFill>
              </a:rPr>
              <a:t>computing infrastructure is virtualized and delivered as a service</a:t>
            </a:r>
            <a:r>
              <a:rPr kumimoji="1" lang="en-US" altLang="zh-CN" dirty="0" smtClean="0"/>
              <a:t>. In a Software-Defined Everything environment, </a:t>
            </a:r>
            <a:r>
              <a:rPr kumimoji="1" lang="en-US" altLang="zh-CN" b="1" dirty="0" smtClean="0"/>
              <a:t>management and control </a:t>
            </a:r>
            <a:r>
              <a:rPr kumimoji="1" lang="en-US" altLang="zh-CN" dirty="0" smtClean="0"/>
              <a:t>of the networking, storage and/or data center infrastructure </a:t>
            </a:r>
            <a:r>
              <a:rPr kumimoji="1" lang="en-US" altLang="zh-CN" b="1" dirty="0" smtClean="0"/>
              <a:t>is automated by intelligent software</a:t>
            </a:r>
            <a:r>
              <a:rPr kumimoji="1" lang="en-US" altLang="zh-CN" dirty="0" smtClean="0"/>
              <a:t> rather than by the hardware components of the infrastructure.</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103</a:t>
            </a:fld>
            <a:endParaRPr kumimoji="1" lang="zh-CN" altLang="en-US"/>
          </a:p>
        </p:txBody>
      </p:sp>
    </p:spTree>
    <p:extLst>
      <p:ext uri="{BB962C8B-B14F-4D97-AF65-F5344CB8AC3E}">
        <p14:creationId xmlns:p14="http://schemas.microsoft.com/office/powerpoint/2010/main" val="296778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smtClean="0"/>
              <a:t>2013</a:t>
            </a:r>
            <a:r>
              <a:rPr kumimoji="1" lang="zh-CN" altLang="en-US" sz="1200" dirty="0" smtClean="0"/>
              <a:t>年</a:t>
            </a:r>
            <a:r>
              <a:rPr kumimoji="1" lang="en-US" altLang="zh-CN" sz="1200" dirty="0" smtClean="0"/>
              <a:t>4</a:t>
            </a:r>
            <a:r>
              <a:rPr kumimoji="1" lang="zh-CN" altLang="en-US" sz="1200" dirty="0" smtClean="0"/>
              <a:t>月</a:t>
            </a:r>
            <a:r>
              <a:rPr kumimoji="1" lang="en-US" altLang="zh-CN" sz="1200" dirty="0" smtClean="0"/>
              <a:t>7</a:t>
            </a:r>
            <a:r>
              <a:rPr kumimoji="1" lang="zh-CN" altLang="en-US" sz="1200" dirty="0" smtClean="0"/>
              <a:t>日，董某以网名“北方狼”在乌云网发布名为任意获取正方教务管理系统账号密码漏洞的帖子，并对正方教务系统漏洞进行描述。</a:t>
            </a:r>
            <a:endParaRPr kumimoji="1" lang="en-US" altLang="zh-CN" sz="1200" dirty="0" smtClean="0"/>
          </a:p>
          <a:p>
            <a:endParaRPr kumimoji="1" lang="en-US" altLang="zh-CN" sz="1100" dirty="0" smtClean="0"/>
          </a:p>
          <a:p>
            <a:pPr marL="0" indent="0">
              <a:buNone/>
            </a:pPr>
            <a:r>
              <a:rPr kumimoji="1" lang="zh-CN" altLang="en-US" sz="1000" dirty="0" smtClean="0"/>
              <a:t>注：全国各大高校普遍使用正方教务系统，储存学生的个人信息及考试成绩。</a:t>
            </a:r>
            <a:endParaRPr kumimoji="1" lang="en-US" altLang="zh-CN" sz="1000" dirty="0" smtClean="0"/>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15</a:t>
            </a:fld>
            <a:endParaRPr kumimoji="1" lang="zh-CN" altLang="en-US"/>
          </a:p>
        </p:txBody>
      </p:sp>
    </p:spTree>
    <p:extLst>
      <p:ext uri="{BB962C8B-B14F-4D97-AF65-F5344CB8AC3E}">
        <p14:creationId xmlns:p14="http://schemas.microsoft.com/office/powerpoint/2010/main" val="114516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董某表示同意，后通过网络告知刘某侵入方法并作侵入视频演示，刘某学会后董某将其制作的软件</a:t>
            </a:r>
            <a:r>
              <a:rPr kumimoji="1" lang="en-US" altLang="zh-CN" sz="1200" dirty="0" err="1" smtClean="0"/>
              <a:t>EXP</a:t>
            </a:r>
            <a:r>
              <a:rPr kumimoji="1" lang="zh-CN" altLang="en-US" sz="1200" dirty="0" smtClean="0"/>
              <a:t>通过</a:t>
            </a:r>
            <a:r>
              <a:rPr kumimoji="1" lang="en-US" altLang="zh-CN" sz="1200" dirty="0" err="1" smtClean="0"/>
              <a:t>QQ</a:t>
            </a:r>
            <a:r>
              <a:rPr kumimoji="1" lang="zh-CN" altLang="en-US" sz="1200" dirty="0" smtClean="0"/>
              <a:t>传输给刘某。</a:t>
            </a:r>
            <a:endParaRPr kumimoji="1" lang="en-US" altLang="zh-CN" sz="1200" dirty="0" smtClean="0"/>
          </a:p>
          <a:p>
            <a:r>
              <a:rPr kumimoji="1" lang="zh-CN" altLang="en-US" sz="1200" dirty="0" smtClean="0"/>
              <a:t>双方约定报酬人民币</a:t>
            </a:r>
            <a:r>
              <a:rPr kumimoji="1" lang="en-US" altLang="zh-CN" sz="1200" dirty="0" smtClean="0"/>
              <a:t>5000</a:t>
            </a:r>
            <a:r>
              <a:rPr kumimoji="1" lang="zh-CN" altLang="en-US" sz="1200" dirty="0" smtClean="0"/>
              <a:t>元，后董某通过网上银行实得人民币</a:t>
            </a:r>
            <a:r>
              <a:rPr kumimoji="1" lang="en-US" altLang="zh-CN" sz="1200" dirty="0" smtClean="0"/>
              <a:t>4950</a:t>
            </a:r>
            <a:r>
              <a:rPr kumimoji="1" lang="zh-CN" altLang="en-US" sz="1200" dirty="0" smtClean="0"/>
              <a:t>元。</a:t>
            </a:r>
          </a:p>
          <a:p>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16</a:t>
            </a:fld>
            <a:endParaRPr kumimoji="1" lang="zh-CN" altLang="en-US"/>
          </a:p>
        </p:txBody>
      </p:sp>
    </p:spTree>
    <p:extLst>
      <p:ext uri="{BB962C8B-B14F-4D97-AF65-F5344CB8AC3E}">
        <p14:creationId xmlns:p14="http://schemas.microsoft.com/office/powerpoint/2010/main" val="272734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t>
            </a:r>
            <a:r>
              <a:rPr kumimoji="1" lang="zh-CN" altLang="en-US" dirty="0" smtClean="0"/>
              <a:t>刑法</a:t>
            </a:r>
            <a:r>
              <a:rPr kumimoji="1" lang="en-US" altLang="zh-CN" dirty="0" smtClean="0"/>
              <a:t>》</a:t>
            </a:r>
          </a:p>
          <a:p>
            <a:r>
              <a:rPr kumimoji="1" lang="zh-CN" altLang="en-US" dirty="0" smtClean="0"/>
              <a:t>第七十六条　对宣告缓刑的犯罪分子，在缓刑考验期限内，依法实行社区矫正，如果没有本法第七十七条规定的情形，缓刑考验期满，原判的刑罚就不再执行，并公开予以宣告。</a:t>
            </a:r>
          </a:p>
          <a:p>
            <a:r>
              <a:rPr kumimoji="1" lang="zh-CN" altLang="en-US" dirty="0" smtClean="0"/>
              <a:t>第七十七条被宣告缓刑的犯罪分子，在缓刑考验期限内犯新罪或者发现判决宣告以前还有其他罪没有判决的，应当撤销缓刑，对新犯的罪或者新发现的罪作出判决，把前罪和后罪所判处的刑罚，依照本法第六十九条的规定，决定执行的刑罚。</a:t>
            </a:r>
            <a:endParaRPr kumimoji="1" lang="en-US" altLang="zh-CN" dirty="0" smtClean="0"/>
          </a:p>
        </p:txBody>
      </p:sp>
      <p:sp>
        <p:nvSpPr>
          <p:cNvPr id="4" name="幻灯片编号占位符 3"/>
          <p:cNvSpPr>
            <a:spLocks noGrp="1"/>
          </p:cNvSpPr>
          <p:nvPr>
            <p:ph type="sldNum" sz="quarter" idx="10"/>
          </p:nvPr>
        </p:nvSpPr>
        <p:spPr/>
        <p:txBody>
          <a:bodyPr/>
          <a:lstStyle/>
          <a:p>
            <a:fld id="{3FCF5719-9503-4F84-A87D-CCCF34B63387}" type="slidenum">
              <a:rPr lang="zh-CN" altLang="en-US" smtClean="0"/>
              <a:t>17</a:t>
            </a:fld>
            <a:endParaRPr lang="zh-CN" altLang="en-US"/>
          </a:p>
        </p:txBody>
      </p:sp>
    </p:spTree>
    <p:extLst>
      <p:ext uri="{BB962C8B-B14F-4D97-AF65-F5344CB8AC3E}">
        <p14:creationId xmlns:p14="http://schemas.microsoft.com/office/powerpoint/2010/main" val="31674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err="1" smtClean="0">
                <a:solidFill>
                  <a:srgbClr val="434343"/>
                </a:solidFill>
                <a:latin typeface="MicrosoftYaHei"/>
              </a:rPr>
              <a:t>Ethereum</a:t>
            </a:r>
            <a:r>
              <a:rPr lang="zh-CN" altLang="en-US" sz="1200" dirty="0" smtClean="0">
                <a:solidFill>
                  <a:srgbClr val="434343"/>
                </a:solidFill>
                <a:latin typeface="MicrosoftYaHei"/>
              </a:rPr>
              <a:t>（以太坊）是一个平台和一种编程语言，使开发人员能够建立和发布下一代分布式应用。 </a:t>
            </a:r>
            <a:r>
              <a:rPr lang="en-US" altLang="zh-CN" sz="1200" dirty="0" err="1" smtClean="0">
                <a:solidFill>
                  <a:srgbClr val="434343"/>
                </a:solidFill>
                <a:latin typeface="MicrosoftYaHei"/>
              </a:rPr>
              <a:t>Ethereum</a:t>
            </a:r>
            <a:r>
              <a:rPr lang="zh-CN" altLang="en-US" sz="1200" dirty="0" smtClean="0">
                <a:solidFill>
                  <a:srgbClr val="434343"/>
                </a:solidFill>
                <a:latin typeface="MicrosoftYaHei"/>
              </a:rPr>
              <a:t>可以用来编程，分散，担保和交易任何事物：投票，域名，金融交易所，众筹，公司管理， 合同和大部分的协议，知识产权，还有得益于硬件集成的智能资产。</a:t>
            </a:r>
            <a:endParaRPr kumimoji="1" lang="zh-CN" altLang="en-US" dirty="0"/>
          </a:p>
        </p:txBody>
      </p:sp>
      <p:sp>
        <p:nvSpPr>
          <p:cNvPr id="4" name="幻灯片编号占位符 3"/>
          <p:cNvSpPr>
            <a:spLocks noGrp="1"/>
          </p:cNvSpPr>
          <p:nvPr>
            <p:ph type="sldNum" sz="quarter" idx="10"/>
          </p:nvPr>
        </p:nvSpPr>
        <p:spPr/>
        <p:txBody>
          <a:bodyPr/>
          <a:lstStyle/>
          <a:p>
            <a:fld id="{E62B7F12-C442-944B-9F5A-44EC9D15D75E}" type="slidenum">
              <a:rPr kumimoji="1" lang="zh-CN" altLang="en-US" smtClean="0"/>
              <a:t>19</a:t>
            </a:fld>
            <a:endParaRPr kumimoji="1" lang="zh-CN" altLang="en-US"/>
          </a:p>
        </p:txBody>
      </p:sp>
    </p:spTree>
    <p:extLst>
      <p:ext uri="{BB962C8B-B14F-4D97-AF65-F5344CB8AC3E}">
        <p14:creationId xmlns:p14="http://schemas.microsoft.com/office/powerpoint/2010/main" val="37815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1"/>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23304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398219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05980"/>
            <a:ext cx="6019800" cy="4388644"/>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355580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44916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298510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217179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419299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668956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2967548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80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27377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1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F0C2E3C-44AC-1E47-8B97-840541C3274E}" type="datetimeFigureOut">
              <a:rPr kumimoji="1" lang="zh-CN" altLang="en-US" smtClean="0"/>
              <a:t>17/10/15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5434942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F0C2E3C-44AC-1E47-8B97-840541C3274E}" type="datetimeFigureOut">
              <a:rPr kumimoji="1" lang="zh-CN" altLang="en-US" smtClean="0"/>
              <a:t>17/10/15</a:t>
            </a:fld>
            <a:endParaRPr kumimoji="1"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FD2EF70-F10A-8F49-8F30-9153C01E8967}" type="slidenum">
              <a:rPr kumimoji="1" lang="zh-CN" altLang="en-US" smtClean="0"/>
              <a:t>‹#›</a:t>
            </a:fld>
            <a:endParaRPr kumimoji="1" lang="zh-CN" altLang="en-US"/>
          </a:p>
        </p:txBody>
      </p:sp>
    </p:spTree>
    <p:extLst>
      <p:ext uri="{BB962C8B-B14F-4D97-AF65-F5344CB8AC3E}">
        <p14:creationId xmlns:p14="http://schemas.microsoft.com/office/powerpoint/2010/main" val="814721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zh-CN" altLang="en-US" dirty="0" smtClean="0"/>
              <a:t>比特币到底是怎么回事？</a:t>
            </a:r>
            <a:endParaRPr kumimoji="1" lang="zh-CN" altLang="en-US" dirty="0"/>
          </a:p>
        </p:txBody>
      </p:sp>
      <p:sp>
        <p:nvSpPr>
          <p:cNvPr id="5" name="副标题 4"/>
          <p:cNvSpPr>
            <a:spLocks noGrp="1"/>
          </p:cNvSpPr>
          <p:nvPr>
            <p:ph type="subTitle" idx="1"/>
          </p:nvPr>
        </p:nvSpPr>
        <p:spPr/>
        <p:txBody>
          <a:bodyPr/>
          <a:lstStyle/>
          <a:p>
            <a:r>
              <a:rPr kumimoji="1" lang="zh-CN" altLang="en-US" dirty="0" smtClean="0"/>
              <a:t>卫剑钒</a:t>
            </a:r>
            <a:endParaRPr kumimoji="1" lang="zh-CN" altLang="en-US" dirty="0"/>
          </a:p>
        </p:txBody>
      </p:sp>
    </p:spTree>
    <p:extLst>
      <p:ext uri="{BB962C8B-B14F-4D97-AF65-F5344CB8AC3E}">
        <p14:creationId xmlns:p14="http://schemas.microsoft.com/office/powerpoint/2010/main" val="13227174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可信赖的比特币</a:t>
            </a:r>
            <a:endParaRPr kumimoji="1" lang="zh-CN" altLang="en-US" dirty="0"/>
          </a:p>
        </p:txBody>
      </p:sp>
      <p:sp>
        <p:nvSpPr>
          <p:cNvPr id="3" name="内容占位符 2"/>
          <p:cNvSpPr>
            <a:spLocks noGrp="1"/>
          </p:cNvSpPr>
          <p:nvPr>
            <p:ph idx="1"/>
          </p:nvPr>
        </p:nvSpPr>
        <p:spPr/>
        <p:txBody>
          <a:bodyPr/>
          <a:lstStyle/>
          <a:p>
            <a:r>
              <a:rPr kumimoji="1" lang="zh-CN" altLang="en-US" dirty="0" smtClean="0"/>
              <a:t>设想发生战争、政变、灾难、银行倒闭等情况。</a:t>
            </a:r>
            <a:endParaRPr kumimoji="1" lang="en-US" altLang="zh-CN" dirty="0" smtClean="0"/>
          </a:p>
          <a:p>
            <a:r>
              <a:rPr kumimoji="1" lang="zh-CN" altLang="en-US" dirty="0" smtClean="0"/>
              <a:t>设想你的所有银行账户被冻结的情况。</a:t>
            </a:r>
            <a:endParaRPr kumimoji="1" lang="en-US" altLang="zh-CN" dirty="0" smtClean="0"/>
          </a:p>
          <a:p>
            <a:r>
              <a:rPr kumimoji="1" lang="zh-CN" altLang="en-US" dirty="0" smtClean="0"/>
              <a:t>只要互联网还可用，</a:t>
            </a:r>
            <a:r>
              <a:rPr kumimoji="1" lang="zh-CN" altLang="en-US" dirty="0"/>
              <a:t>你</a:t>
            </a:r>
            <a:r>
              <a:rPr kumimoji="1" lang="zh-CN" altLang="en-US" dirty="0" smtClean="0"/>
              <a:t>的财富就还在掌握在你的手中。</a:t>
            </a:r>
            <a:endParaRPr kumimoji="1" lang="zh-CN" altLang="en-US" dirty="0"/>
          </a:p>
        </p:txBody>
      </p:sp>
    </p:spTree>
    <p:extLst>
      <p:ext uri="{BB962C8B-B14F-4D97-AF65-F5344CB8AC3E}">
        <p14:creationId xmlns:p14="http://schemas.microsoft.com/office/powerpoint/2010/main" val="66996130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智能合约</a:t>
            </a:r>
            <a:r>
              <a:rPr kumimoji="1" lang="zh-CN" altLang="en-US" dirty="0" smtClean="0"/>
              <a:t>（</a:t>
            </a:r>
            <a:r>
              <a:rPr kumimoji="1" lang="en-US" altLang="zh-CN" dirty="0" smtClean="0"/>
              <a:t>Smart Contract</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zh-CN" sz="2800" dirty="0"/>
              <a:t>1</a:t>
            </a:r>
            <a:r>
              <a:rPr kumimoji="1" lang="en-US" altLang="zh-CN" sz="2800" dirty="0" smtClean="0"/>
              <a:t>.</a:t>
            </a:r>
            <a:r>
              <a:rPr kumimoji="1" lang="zh-CN" altLang="en-US" sz="2800" dirty="0" smtClean="0"/>
              <a:t>合同，从本质上讲，是两个或多个当事人在并没有充分信任的情况下，通过文字的约定和法律的支持，对各自权利义务的约定。</a:t>
            </a:r>
            <a:endParaRPr kumimoji="1" lang="en-US" altLang="zh-CN" sz="2800" dirty="0" smtClean="0"/>
          </a:p>
          <a:p>
            <a:pPr marL="0" indent="0">
              <a:buNone/>
            </a:pPr>
            <a:r>
              <a:rPr kumimoji="1" lang="zh-CN" altLang="zh-CN" sz="2800" dirty="0" smtClean="0"/>
              <a:t>2</a:t>
            </a:r>
            <a:r>
              <a:rPr kumimoji="1" lang="en-US" altLang="zh-CN" sz="2800" dirty="0" smtClean="0"/>
              <a:t>.</a:t>
            </a:r>
            <a:r>
              <a:rPr kumimoji="1" lang="zh-CN" altLang="en-US" sz="2800" dirty="0" smtClean="0"/>
              <a:t>将合同以程序脚本的方式放在了区块链系统中，并按照约定的条件来自动执行</a:t>
            </a:r>
            <a:r>
              <a:rPr kumimoji="1" lang="zh-CN" altLang="en-US" sz="2800" dirty="0" smtClean="0"/>
              <a:t>。</a:t>
            </a:r>
            <a:r>
              <a:rPr kumimoji="1" lang="zh-CN" altLang="en-US" sz="2800" dirty="0" smtClean="0"/>
              <a:t>不需要人的参与。</a:t>
            </a:r>
            <a:endParaRPr kumimoji="1" lang="zh-CN" altLang="en-US" sz="2800" dirty="0"/>
          </a:p>
        </p:txBody>
      </p:sp>
    </p:spTree>
    <p:extLst>
      <p:ext uri="{BB962C8B-B14F-4D97-AF65-F5344CB8AC3E}">
        <p14:creationId xmlns:p14="http://schemas.microsoft.com/office/powerpoint/2010/main" val="197257113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关于智能合约</a:t>
            </a:r>
            <a:endParaRPr kumimoji="1" lang="zh-CN" altLang="en-US" dirty="0"/>
          </a:p>
        </p:txBody>
      </p:sp>
      <p:sp>
        <p:nvSpPr>
          <p:cNvPr id="3" name="内容占位符 2"/>
          <p:cNvSpPr>
            <a:spLocks noGrp="1"/>
          </p:cNvSpPr>
          <p:nvPr>
            <p:ph idx="1"/>
          </p:nvPr>
        </p:nvSpPr>
        <p:spPr/>
        <p:txBody>
          <a:bodyPr/>
          <a:lstStyle/>
          <a:p>
            <a:r>
              <a:rPr kumimoji="1" lang="zh-CN" altLang="en-US" dirty="0" smtClean="0"/>
              <a:t>比如有这样一个需求，某个账户，由多个人所有，要求必须所有人都许可的情况下，才能动用其中的资产。</a:t>
            </a:r>
            <a:endParaRPr kumimoji="1" lang="en-US" altLang="zh-CN" dirty="0" smtClean="0"/>
          </a:p>
          <a:p>
            <a:endParaRPr kumimoji="1" lang="en-US" altLang="zh-CN" dirty="0"/>
          </a:p>
          <a:p>
            <a:r>
              <a:rPr kumimoji="1" lang="zh-CN" altLang="en-US" dirty="0"/>
              <a:t>实现：</a:t>
            </a:r>
            <a:endParaRPr kumimoji="1" lang="en-US" altLang="zh-CN" dirty="0"/>
          </a:p>
          <a:p>
            <a:pPr lvl="1"/>
            <a:r>
              <a:rPr kumimoji="1" lang="en-US" altLang="zh-CN" dirty="0" err="1"/>
              <a:t>UTXO</a:t>
            </a:r>
            <a:r>
              <a:rPr kumimoji="1" lang="zh-CN" altLang="en-US" dirty="0"/>
              <a:t>的锁定脚本要求多个私钥的签名。</a:t>
            </a:r>
          </a:p>
          <a:p>
            <a:endParaRPr kumimoji="1" lang="zh-CN" altLang="en-US" dirty="0"/>
          </a:p>
        </p:txBody>
      </p:sp>
    </p:spTree>
    <p:extLst>
      <p:ext uri="{BB962C8B-B14F-4D97-AF65-F5344CB8AC3E}">
        <p14:creationId xmlns:p14="http://schemas.microsoft.com/office/powerpoint/2010/main" val="310559461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智能合约的应用</a:t>
            </a:r>
            <a:endParaRPr kumimoji="1" lang="zh-CN" altLang="en-US" dirty="0"/>
          </a:p>
        </p:txBody>
      </p:sp>
      <p:sp>
        <p:nvSpPr>
          <p:cNvPr id="3" name="内容占位符 2"/>
          <p:cNvSpPr>
            <a:spLocks noGrp="1"/>
          </p:cNvSpPr>
          <p:nvPr>
            <p:ph idx="1"/>
          </p:nvPr>
        </p:nvSpPr>
        <p:spPr/>
        <p:txBody>
          <a:bodyPr>
            <a:normAutofit/>
          </a:bodyPr>
          <a:lstStyle/>
          <a:p>
            <a:r>
              <a:rPr lang="en-US" altLang="zh-CN" sz="2800" dirty="0">
                <a:solidFill>
                  <a:srgbClr val="434343"/>
                </a:solidFill>
                <a:latin typeface="MicrosoftYaHei"/>
              </a:rPr>
              <a:t>Augur</a:t>
            </a:r>
            <a:r>
              <a:rPr lang="zh-CN" altLang="en-US" sz="2800" dirty="0">
                <a:solidFill>
                  <a:srgbClr val="434343"/>
                </a:solidFill>
                <a:latin typeface="MicrosoftYaHei"/>
              </a:rPr>
              <a:t>是一个去中心化的预测市场平台，基于以太坊区块链技术。用户可以用数字货币进行预测和下注</a:t>
            </a:r>
            <a:r>
              <a:rPr lang="zh-CN" altLang="en-US" sz="2800" dirty="0" smtClean="0">
                <a:solidFill>
                  <a:srgbClr val="434343"/>
                </a:solidFill>
                <a:latin typeface="MicrosoftYaHei"/>
              </a:rPr>
              <a:t>。</a:t>
            </a:r>
            <a:endParaRPr lang="en-US" altLang="zh-CN" sz="2800" dirty="0" smtClean="0"/>
          </a:p>
          <a:p>
            <a:r>
              <a:rPr lang="en-US" altLang="zh-CN" sz="2800" dirty="0" smtClean="0"/>
              <a:t>2</a:t>
            </a:r>
            <a:r>
              <a:rPr lang="zh-CN" altLang="en-US" sz="2800" dirty="0"/>
              <a:t>个人打赌一场球赛</a:t>
            </a:r>
            <a:r>
              <a:rPr lang="zh-CN" altLang="en-US" sz="2800" dirty="0" smtClean="0"/>
              <a:t>，</a:t>
            </a:r>
            <a:r>
              <a:rPr lang="zh-CN" altLang="en-US" sz="2800" dirty="0" smtClean="0"/>
              <a:t>双方的筹码（类似</a:t>
            </a:r>
            <a:r>
              <a:rPr lang="en-US" altLang="zh-CN" sz="2800" dirty="0" err="1" smtClean="0"/>
              <a:t>UTXO</a:t>
            </a:r>
            <a:r>
              <a:rPr lang="zh-CN" altLang="en-US" sz="2800" dirty="0" smtClean="0"/>
              <a:t>）会被</a:t>
            </a:r>
            <a:r>
              <a:rPr lang="zh-CN" altLang="en-US" sz="2800" dirty="0" smtClean="0"/>
              <a:t>会暂时</a:t>
            </a:r>
            <a:r>
              <a:rPr lang="zh-CN" altLang="en-US" sz="2800" dirty="0" smtClean="0"/>
              <a:t>锁定</a:t>
            </a:r>
            <a:r>
              <a:rPr lang="zh-CN" altLang="en-US" sz="2800" dirty="0" smtClean="0"/>
              <a:t>，</a:t>
            </a:r>
            <a:r>
              <a:rPr lang="zh-CN" altLang="en-US" sz="2800" dirty="0"/>
              <a:t>球赛结束后，网络中预先设定的智能合约会校验在线结果，</a:t>
            </a:r>
            <a:r>
              <a:rPr lang="zh-CN" altLang="en-US" sz="2800" dirty="0" smtClean="0"/>
              <a:t>然后把</a:t>
            </a:r>
            <a:r>
              <a:rPr lang="zh-CN" altLang="en-US" sz="2800" dirty="0" smtClean="0"/>
              <a:t>数字货币记入赢家</a:t>
            </a:r>
            <a:r>
              <a:rPr lang="zh-CN" altLang="en-US" sz="2800" dirty="0" smtClean="0"/>
              <a:t>账户</a:t>
            </a:r>
            <a:r>
              <a:rPr lang="zh-CN" altLang="en-US" sz="2800" dirty="0" smtClean="0"/>
              <a:t>。</a:t>
            </a:r>
            <a:endParaRPr lang="en-US" altLang="zh-CN" sz="2800" dirty="0" smtClean="0"/>
          </a:p>
          <a:p>
            <a:endParaRPr kumimoji="1" lang="en-US" altLang="zh-CN" sz="2800" dirty="0"/>
          </a:p>
          <a:p>
            <a:pPr marL="0" indent="0">
              <a:buNone/>
            </a:pPr>
            <a:endParaRPr kumimoji="1" lang="zh-CN" altLang="en-US" sz="1800" dirty="0"/>
          </a:p>
        </p:txBody>
      </p:sp>
    </p:spTree>
    <p:extLst>
      <p:ext uri="{BB962C8B-B14F-4D97-AF65-F5344CB8AC3E}">
        <p14:creationId xmlns:p14="http://schemas.microsoft.com/office/powerpoint/2010/main" val="176820086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未来趋势</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t>Internet of </a:t>
            </a:r>
            <a:r>
              <a:rPr kumimoji="1" lang="en-US" altLang="zh-CN" sz="2800" dirty="0" smtClean="0"/>
              <a:t>Things  </a:t>
            </a:r>
            <a:r>
              <a:rPr kumimoji="1" lang="zh-CN" altLang="en-US" sz="2800" dirty="0" smtClean="0"/>
              <a:t>万物互联</a:t>
            </a:r>
            <a:r>
              <a:rPr kumimoji="1" lang="en-US" altLang="zh-CN" sz="2800" dirty="0" smtClean="0"/>
              <a:t>-&gt;</a:t>
            </a:r>
            <a:endParaRPr kumimoji="1" lang="en-US" altLang="zh-CN" sz="2800" dirty="0" smtClean="0"/>
          </a:p>
          <a:p>
            <a:r>
              <a:rPr kumimoji="1" lang="en-US" altLang="zh-CN" sz="2800" dirty="0"/>
              <a:t>software</a:t>
            </a:r>
            <a:r>
              <a:rPr kumimoji="1" lang="zh-CN" altLang="en-US" sz="2800" dirty="0"/>
              <a:t>、</a:t>
            </a:r>
            <a:r>
              <a:rPr kumimoji="1" lang="en-US" altLang="zh-CN" sz="2800" dirty="0"/>
              <a:t>hardware</a:t>
            </a:r>
            <a:r>
              <a:rPr kumimoji="1" lang="zh-CN" altLang="en-US" sz="2800" dirty="0"/>
              <a:t>、</a:t>
            </a:r>
            <a:r>
              <a:rPr kumimoji="1" lang="en-US" altLang="zh-CN" sz="2800" dirty="0" smtClean="0"/>
              <a:t>everywhere </a:t>
            </a:r>
            <a:r>
              <a:rPr kumimoji="1" lang="zh-CN" altLang="en-US" sz="2800" dirty="0" smtClean="0"/>
              <a:t>无处不在</a:t>
            </a:r>
            <a:r>
              <a:rPr kumimoji="1" lang="en-US" altLang="zh-CN" sz="2800" dirty="0" smtClean="0"/>
              <a:t>-&gt;</a:t>
            </a:r>
            <a:endParaRPr kumimoji="1" lang="en-US" altLang="zh-CN" sz="2800" dirty="0" smtClean="0"/>
          </a:p>
          <a:p>
            <a:r>
              <a:rPr kumimoji="1" lang="en-US" altLang="zh-CN" sz="2800" dirty="0" smtClean="0"/>
              <a:t>software defined everything </a:t>
            </a:r>
            <a:r>
              <a:rPr kumimoji="1" lang="zh-CN" altLang="en-US" sz="2400" dirty="0" smtClean="0"/>
              <a:t>（</a:t>
            </a:r>
            <a:r>
              <a:rPr lang="en-US" altLang="zh-CN" sz="2400" dirty="0">
                <a:solidFill>
                  <a:srgbClr val="262626"/>
                </a:solidFill>
                <a:latin typeface="ArialMT"/>
              </a:rPr>
              <a:t>The physical world as a service. </a:t>
            </a:r>
            <a:r>
              <a:rPr kumimoji="1" lang="zh-CN" altLang="en-US" sz="2400" dirty="0" smtClean="0"/>
              <a:t>）</a:t>
            </a:r>
            <a:r>
              <a:rPr kumimoji="1" lang="en-US" altLang="zh-CN" sz="2400" dirty="0" smtClean="0"/>
              <a:t> -&gt;</a:t>
            </a:r>
            <a:r>
              <a:rPr kumimoji="1" lang="zh-CN" altLang="en-US" sz="2400" dirty="0" smtClean="0"/>
              <a:t>一切都是服务，软件定义服务</a:t>
            </a:r>
            <a:endParaRPr kumimoji="1" lang="en-US" altLang="zh-CN" sz="2800" dirty="0" smtClean="0"/>
          </a:p>
          <a:p>
            <a:r>
              <a:rPr lang="en-US" altLang="zh-CN" sz="2400" b="1" dirty="0" smtClean="0">
                <a:solidFill>
                  <a:srgbClr val="262626"/>
                </a:solidFill>
                <a:latin typeface="ArialMT"/>
              </a:rPr>
              <a:t>Every </a:t>
            </a:r>
            <a:r>
              <a:rPr lang="en-US" altLang="zh-CN" sz="2400" b="1" dirty="0">
                <a:solidFill>
                  <a:srgbClr val="262626"/>
                </a:solidFill>
                <a:latin typeface="ArialMT"/>
              </a:rPr>
              <a:t>company is a software </a:t>
            </a:r>
            <a:r>
              <a:rPr lang="en-US" altLang="zh-CN" sz="2400" b="1" dirty="0" smtClean="0">
                <a:solidFill>
                  <a:srgbClr val="262626"/>
                </a:solidFill>
                <a:latin typeface="ArialMT"/>
              </a:rPr>
              <a:t>company </a:t>
            </a:r>
            <a:r>
              <a:rPr lang="zh-CN" altLang="zh-CN" sz="2400" b="1" dirty="0" smtClean="0">
                <a:solidFill>
                  <a:srgbClr val="262626"/>
                </a:solidFill>
                <a:latin typeface="ArialMT"/>
              </a:rPr>
              <a:t>-</a:t>
            </a:r>
            <a:r>
              <a:rPr lang="en-US" altLang="zh-CN" sz="2400" b="1" dirty="0" smtClean="0">
                <a:solidFill>
                  <a:srgbClr val="262626"/>
                </a:solidFill>
                <a:latin typeface="ArialMT"/>
              </a:rPr>
              <a:t>&gt;</a:t>
            </a:r>
            <a:r>
              <a:rPr lang="zh-CN" altLang="en-US" sz="2400" b="1" dirty="0" smtClean="0">
                <a:solidFill>
                  <a:srgbClr val="262626"/>
                </a:solidFill>
                <a:latin typeface="ArialMT"/>
              </a:rPr>
              <a:t>所有公司都是软件公司</a:t>
            </a:r>
            <a:endParaRPr lang="en-US" altLang="zh-CN" sz="2400" b="1" dirty="0" smtClean="0">
              <a:solidFill>
                <a:srgbClr val="262626"/>
              </a:solidFill>
              <a:latin typeface="ArialMT"/>
            </a:endParaRPr>
          </a:p>
        </p:txBody>
      </p:sp>
    </p:spTree>
    <p:extLst>
      <p:ext uri="{BB962C8B-B14F-4D97-AF65-F5344CB8AC3E}">
        <p14:creationId xmlns:p14="http://schemas.microsoft.com/office/powerpoint/2010/main" val="208210954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a:t>
            </a:r>
            <a:endParaRPr kumimoji="1" lang="zh-CN" altLang="en-US" dirty="0"/>
          </a:p>
        </p:txBody>
      </p:sp>
      <p:sp>
        <p:nvSpPr>
          <p:cNvPr id="3" name="内容占位符 2"/>
          <p:cNvSpPr>
            <a:spLocks noGrp="1"/>
          </p:cNvSpPr>
          <p:nvPr>
            <p:ph idx="1"/>
          </p:nvPr>
        </p:nvSpPr>
        <p:spPr/>
        <p:txBody>
          <a:bodyPr/>
          <a:lstStyle/>
          <a:p>
            <a:r>
              <a:rPr kumimoji="1" lang="en-US" altLang="zh-CN" dirty="0" smtClean="0"/>
              <a:t>《Mastering  </a:t>
            </a:r>
            <a:r>
              <a:rPr kumimoji="1" lang="en-US" altLang="zh-CN" dirty="0" err="1" smtClean="0"/>
              <a:t>Bitcoin》</a:t>
            </a:r>
            <a:r>
              <a:rPr lang="en-US" altLang="zh-CN" sz="2800" dirty="0" err="1" smtClean="0"/>
              <a:t>Andreas</a:t>
            </a:r>
            <a:r>
              <a:rPr lang="en-US" altLang="zh-CN" sz="2800" dirty="0" smtClean="0"/>
              <a:t> </a:t>
            </a:r>
            <a:r>
              <a:rPr lang="en-US" altLang="zh-CN" sz="2800" dirty="0" err="1"/>
              <a:t>M.Antonopoulos</a:t>
            </a:r>
            <a:endParaRPr kumimoji="1" lang="en-US" altLang="zh-CN" dirty="0" smtClean="0"/>
          </a:p>
          <a:p>
            <a:r>
              <a:rPr kumimoji="1" lang="en-US" altLang="zh-CN" dirty="0" err="1" smtClean="0"/>
              <a:t>blockchain.info</a:t>
            </a:r>
            <a:endParaRPr kumimoji="1" lang="en-US" altLang="zh-CN" dirty="0" smtClean="0"/>
          </a:p>
          <a:p>
            <a:r>
              <a:rPr kumimoji="1" lang="en-US" altLang="zh-CN" dirty="0" err="1" smtClean="0"/>
              <a:t>blockmeta.com</a:t>
            </a:r>
            <a:endParaRPr kumimoji="1" lang="en-US" altLang="zh-CN" dirty="0" smtClean="0"/>
          </a:p>
          <a:p>
            <a:r>
              <a:rPr kumimoji="1" lang="en-US" altLang="zh-CN" dirty="0" err="1" smtClean="0"/>
              <a:t>btc.com</a:t>
            </a:r>
            <a:endParaRPr kumimoji="1" lang="en-US" altLang="zh-CN" dirty="0" smtClean="0"/>
          </a:p>
        </p:txBody>
      </p:sp>
    </p:spTree>
    <p:extLst>
      <p:ext uri="{BB962C8B-B14F-4D97-AF65-F5344CB8AC3E}">
        <p14:creationId xmlns:p14="http://schemas.microsoft.com/office/powerpoint/2010/main" val="39995175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zh-CN" altLang="en-US" dirty="0" smtClean="0">
                <a:latin typeface="黑体"/>
                <a:ea typeface="黑体"/>
                <a:cs typeface="黑体"/>
              </a:rPr>
              <a:t>结束，谢谢！</a:t>
            </a:r>
            <a:endParaRPr kumimoji="1" lang="zh-CN" altLang="en-US" dirty="0">
              <a:latin typeface="黑体"/>
              <a:ea typeface="黑体"/>
              <a:cs typeface="黑体"/>
            </a:endParaRPr>
          </a:p>
        </p:txBody>
      </p:sp>
      <p:sp>
        <p:nvSpPr>
          <p:cNvPr id="5" name="副标题 4"/>
          <p:cNvSpPr>
            <a:spLocks noGrp="1"/>
          </p:cNvSpPr>
          <p:nvPr>
            <p:ph type="subTitle" idx="1"/>
          </p:nvPr>
        </p:nvSpPr>
        <p:spPr/>
        <p:txBody>
          <a:bodyPr/>
          <a:lstStyle/>
          <a:p>
            <a:r>
              <a:rPr kumimoji="1" lang="en-US" altLang="zh-CN" dirty="0" smtClean="0"/>
              <a:t>2017.10.15</a:t>
            </a:r>
          </a:p>
          <a:p>
            <a:endParaRPr kumimoji="1" lang="zh-CN" altLang="en-US" dirty="0"/>
          </a:p>
        </p:txBody>
      </p:sp>
    </p:spTree>
    <p:extLst>
      <p:ext uri="{BB962C8B-B14F-4D97-AF65-F5344CB8AC3E}">
        <p14:creationId xmlns:p14="http://schemas.microsoft.com/office/powerpoint/2010/main" val="42516481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kumimoji="1" lang="zh-CN" altLang="en-US" dirty="0" smtClean="0"/>
              <a:t>区块链的定义</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sz="3600" b="1" dirty="0"/>
              <a:t> </a:t>
            </a:r>
            <a:r>
              <a:rPr lang="en-US" altLang="zh-CN" sz="3600" b="1" dirty="0" smtClean="0"/>
              <a:t>       </a:t>
            </a:r>
            <a:r>
              <a:rPr lang="zh-CN" altLang="en-US" sz="3600" b="1" dirty="0" smtClean="0"/>
              <a:t>区块链是</a:t>
            </a:r>
            <a:r>
              <a:rPr lang="zh-CN" altLang="en-US" sz="3600" dirty="0" smtClean="0"/>
              <a:t>一个又一个数据块不断链接起来的账本（数据库），该账本被网络</a:t>
            </a:r>
            <a:r>
              <a:rPr lang="zh-CN" altLang="en-US" sz="3600" dirty="0"/>
              <a:t>上的多个节点共同维护，</a:t>
            </a:r>
            <a:r>
              <a:rPr lang="zh-CN" altLang="en-US" sz="3600" dirty="0" smtClean="0"/>
              <a:t>由于</a:t>
            </a:r>
            <a:r>
              <a:rPr lang="zh-CN" altLang="en-US" sz="3600" b="1" dirty="0" smtClean="0"/>
              <a:t>密码学</a:t>
            </a:r>
            <a:r>
              <a:rPr lang="zh-CN" altLang="en-US" sz="3600" dirty="0" smtClean="0"/>
              <a:t>的破解难度保证</a:t>
            </a:r>
            <a:r>
              <a:rPr lang="zh-CN" altLang="en-US" sz="3600" dirty="0"/>
              <a:t>，</a:t>
            </a:r>
            <a:r>
              <a:rPr lang="zh-CN" altLang="en-US" sz="3600" dirty="0" smtClean="0"/>
              <a:t>其数据不可能被篡改。</a:t>
            </a:r>
            <a:endParaRPr lang="zh-CN" altLang="en-US" sz="3600" dirty="0"/>
          </a:p>
          <a:p>
            <a:endParaRPr kumimoji="1" lang="zh-CN" altLang="en-US" sz="3600" dirty="0"/>
          </a:p>
        </p:txBody>
      </p:sp>
    </p:spTree>
    <p:extLst>
      <p:ext uri="{BB962C8B-B14F-4D97-AF65-F5344CB8AC3E}">
        <p14:creationId xmlns:p14="http://schemas.microsoft.com/office/powerpoint/2010/main" val="22874685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主要特点</a:t>
            </a:r>
            <a:endParaRPr kumimoji="1" lang="zh-CN" altLang="en-US" dirty="0"/>
          </a:p>
        </p:txBody>
      </p:sp>
      <p:sp>
        <p:nvSpPr>
          <p:cNvPr id="3" name="内容占位符 2"/>
          <p:cNvSpPr>
            <a:spLocks noGrp="1"/>
          </p:cNvSpPr>
          <p:nvPr>
            <p:ph idx="1"/>
          </p:nvPr>
        </p:nvSpPr>
        <p:spPr/>
        <p:txBody>
          <a:bodyPr/>
          <a:lstStyle/>
          <a:p>
            <a:r>
              <a:rPr kumimoji="1" lang="zh-CN" altLang="en-US" dirty="0"/>
              <a:t>无法修改前面的数据，</a:t>
            </a:r>
            <a:r>
              <a:rPr kumimoji="1" lang="zh-CN" altLang="en-US" dirty="0" smtClean="0"/>
              <a:t>可以添加新的数据。</a:t>
            </a:r>
            <a:endParaRPr kumimoji="1" lang="en-US" altLang="zh-CN" dirty="0" smtClean="0"/>
          </a:p>
          <a:p>
            <a:r>
              <a:rPr kumimoji="1" lang="zh-CN" altLang="en-US" dirty="0" smtClean="0"/>
              <a:t>数据多点存储</a:t>
            </a:r>
            <a:endParaRPr kumimoji="1" lang="en-US" altLang="zh-CN" dirty="0"/>
          </a:p>
          <a:p>
            <a:r>
              <a:rPr kumimoji="1" lang="zh-CN" altLang="en-US" dirty="0" smtClean="0"/>
              <a:t>链上有可以执行的代码脚本。</a:t>
            </a:r>
            <a:endParaRPr kumimoji="1" lang="en-US" altLang="zh-CN" dirty="0"/>
          </a:p>
          <a:p>
            <a:pPr marL="0" indent="0">
              <a:buNone/>
            </a:pPr>
            <a:endParaRPr kumimoji="1" lang="en-US" altLang="zh-CN" dirty="0" smtClean="0"/>
          </a:p>
          <a:p>
            <a:pPr marL="0" indent="0">
              <a:buNone/>
            </a:pPr>
            <a:r>
              <a:rPr lang="zh-CN" altLang="en-US" sz="2400" dirty="0" smtClean="0">
                <a:latin typeface="ArialMT"/>
              </a:rPr>
              <a:t>何谓数据库？数据库</a:t>
            </a:r>
            <a:r>
              <a:rPr lang="en-US" altLang="zh-CN" sz="2400" dirty="0">
                <a:latin typeface="ArialMT"/>
              </a:rPr>
              <a:t>(Database)</a:t>
            </a:r>
            <a:r>
              <a:rPr lang="zh-CN" altLang="en-US" sz="2400" dirty="0">
                <a:solidFill>
                  <a:srgbClr val="262626"/>
                </a:solidFill>
                <a:latin typeface="ArialMT"/>
              </a:rPr>
              <a:t>是按照数据结构来组织、存储和管理数据</a:t>
            </a:r>
            <a:r>
              <a:rPr lang="zh-CN" altLang="en-US" sz="2400" dirty="0" smtClean="0">
                <a:solidFill>
                  <a:srgbClr val="262626"/>
                </a:solidFill>
                <a:latin typeface="ArialMT"/>
              </a:rPr>
              <a:t>的仓库</a:t>
            </a:r>
            <a:r>
              <a:rPr kumimoji="1" lang="zh-CN" altLang="zh-CN" sz="2400" dirty="0" smtClean="0"/>
              <a:t>。</a:t>
            </a:r>
            <a:endParaRPr kumimoji="1" lang="zh-CN" altLang="en-US" sz="2400" dirty="0"/>
          </a:p>
        </p:txBody>
      </p:sp>
    </p:spTree>
    <p:extLst>
      <p:ext uri="{BB962C8B-B14F-4D97-AF65-F5344CB8AC3E}">
        <p14:creationId xmlns:p14="http://schemas.microsoft.com/office/powerpoint/2010/main" val="3906490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以前账本的问题</a:t>
            </a:r>
            <a:endParaRPr kumimoji="1" lang="zh-CN" altLang="en-US" dirty="0"/>
          </a:p>
        </p:txBody>
      </p:sp>
      <p:sp>
        <p:nvSpPr>
          <p:cNvPr id="3" name="内容占位符 2"/>
          <p:cNvSpPr>
            <a:spLocks noGrp="1"/>
          </p:cNvSpPr>
          <p:nvPr>
            <p:ph idx="1"/>
          </p:nvPr>
        </p:nvSpPr>
        <p:spPr/>
        <p:txBody>
          <a:bodyPr/>
          <a:lstStyle/>
          <a:p>
            <a:r>
              <a:rPr kumimoji="1" lang="zh-CN" altLang="en-US" dirty="0" smtClean="0"/>
              <a:t>也即所有传统记账、记录（</a:t>
            </a:r>
            <a:r>
              <a:rPr kumimoji="1" lang="zh-CN" altLang="en-US" dirty="0"/>
              <a:t>交易、证书、版权等</a:t>
            </a:r>
            <a:r>
              <a:rPr kumimoji="1" lang="zh-CN" altLang="en-US" dirty="0" smtClean="0"/>
              <a:t>等）的问题：</a:t>
            </a:r>
            <a:endParaRPr kumimoji="1" lang="en-US" altLang="zh-CN" dirty="0" smtClean="0"/>
          </a:p>
          <a:p>
            <a:r>
              <a:rPr kumimoji="1" lang="zh-CN" altLang="en-US" dirty="0" smtClean="0"/>
              <a:t>记录是可以人为修改的！</a:t>
            </a:r>
            <a:endParaRPr kumimoji="1" lang="en-US" altLang="zh-CN" dirty="0" smtClean="0"/>
          </a:p>
          <a:p>
            <a:pPr lvl="1"/>
            <a:r>
              <a:rPr kumimoji="1" lang="zh-CN" altLang="en-US" dirty="0" smtClean="0"/>
              <a:t>黑客入侵后修改怎么办</a:t>
            </a:r>
            <a:endParaRPr kumimoji="1" lang="en-US" altLang="zh-CN" dirty="0" smtClean="0"/>
          </a:p>
          <a:p>
            <a:pPr lvl="1"/>
            <a:r>
              <a:rPr kumimoji="1" lang="zh-CN" altLang="en-US" dirty="0" smtClean="0"/>
              <a:t>内部人作案怎么办</a:t>
            </a:r>
            <a:endParaRPr kumimoji="1" lang="en-US" altLang="zh-CN" dirty="0" smtClean="0"/>
          </a:p>
          <a:p>
            <a:endParaRPr kumimoji="1" lang="zh-CN" altLang="en-US" dirty="0"/>
          </a:p>
        </p:txBody>
      </p:sp>
    </p:spTree>
    <p:extLst>
      <p:ext uri="{BB962C8B-B14F-4D97-AF65-F5344CB8AC3E}">
        <p14:creationId xmlns:p14="http://schemas.microsoft.com/office/powerpoint/2010/main" val="10542437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14</a:t>
            </a:fld>
            <a:endParaRPr lang="zh-CN" altLang="en-US">
              <a:solidFill>
                <a:prstClr val="black">
                  <a:tint val="75000"/>
                </a:prstClr>
              </a:solidFill>
              <a:latin typeface="Calibri"/>
              <a:ea typeface="宋体"/>
            </a:endParaRPr>
          </a:p>
        </p:txBody>
      </p:sp>
      <p:pic>
        <p:nvPicPr>
          <p:cNvPr id="5" name="图片 4"/>
          <p:cNvPicPr>
            <a:picLocks noChangeAspect="1"/>
          </p:cNvPicPr>
          <p:nvPr/>
        </p:nvPicPr>
        <p:blipFill>
          <a:blip r:embed="rId3"/>
          <a:stretch>
            <a:fillRect/>
          </a:stretch>
        </p:blipFill>
        <p:spPr>
          <a:xfrm>
            <a:off x="971600" y="343648"/>
            <a:ext cx="7200800" cy="4552130"/>
          </a:xfrm>
          <a:prstGeom prst="rect">
            <a:avLst/>
          </a:prstGeom>
        </p:spPr>
      </p:pic>
    </p:spTree>
    <p:extLst>
      <p:ext uri="{BB962C8B-B14F-4D97-AF65-F5344CB8AC3E}">
        <p14:creationId xmlns:p14="http://schemas.microsoft.com/office/powerpoint/2010/main" val="246043473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高校考试成绩篡改</a:t>
            </a:r>
            <a:endParaRPr kumimoji="1" lang="zh-CN" altLang="en-US" dirty="0"/>
          </a:p>
        </p:txBody>
      </p:sp>
      <p:sp>
        <p:nvSpPr>
          <p:cNvPr id="3" name="内容占位符 2"/>
          <p:cNvSpPr>
            <a:spLocks noGrp="1"/>
          </p:cNvSpPr>
          <p:nvPr>
            <p:ph idx="1"/>
          </p:nvPr>
        </p:nvSpPr>
        <p:spPr/>
        <p:txBody>
          <a:bodyPr>
            <a:noAutofit/>
          </a:bodyPr>
          <a:lstStyle/>
          <a:p>
            <a:r>
              <a:rPr kumimoji="1" lang="en-US" altLang="zh-CN" sz="2800" dirty="0"/>
              <a:t>2013</a:t>
            </a:r>
            <a:r>
              <a:rPr kumimoji="1" lang="zh-CN" altLang="en-US" sz="2800" dirty="0"/>
              <a:t>年</a:t>
            </a:r>
            <a:r>
              <a:rPr kumimoji="1" lang="en-US" altLang="zh-CN" sz="2800" dirty="0"/>
              <a:t>11</a:t>
            </a:r>
            <a:r>
              <a:rPr kumimoji="1" lang="zh-CN" altLang="en-US" sz="2800" dirty="0"/>
              <a:t>月</a:t>
            </a:r>
            <a:r>
              <a:rPr kumimoji="1" lang="en-US" altLang="zh-CN" sz="2800" dirty="0"/>
              <a:t>12</a:t>
            </a:r>
            <a:r>
              <a:rPr kumimoji="1" lang="zh-CN" altLang="en-US" sz="2800" dirty="0"/>
              <a:t>日，</a:t>
            </a:r>
            <a:r>
              <a:rPr kumimoji="1" lang="zh-CN" altLang="en-US" sz="2800" dirty="0" smtClean="0"/>
              <a:t>刘某因入侵高校网站篡改成绩被抓获归</a:t>
            </a:r>
            <a:r>
              <a:rPr kumimoji="1" lang="zh-CN" altLang="en-US" sz="2800" dirty="0"/>
              <a:t>案，</a:t>
            </a:r>
            <a:r>
              <a:rPr kumimoji="1" lang="zh-CN" altLang="en-US" sz="2800" dirty="0" smtClean="0"/>
              <a:t>后其协助公安机关将教给他如何入侵的董某抓获</a:t>
            </a:r>
            <a:r>
              <a:rPr kumimoji="1" lang="zh-CN" altLang="en-US" sz="2800" dirty="0"/>
              <a:t>。</a:t>
            </a:r>
          </a:p>
          <a:p>
            <a:r>
              <a:rPr kumimoji="1" lang="en-US" altLang="zh-CN" sz="2800" dirty="0" smtClean="0"/>
              <a:t>19</a:t>
            </a:r>
            <a:r>
              <a:rPr kumimoji="1" lang="zh-CN" altLang="en-US" sz="2800" dirty="0"/>
              <a:t>周岁的刘某只有初中文化</a:t>
            </a:r>
            <a:r>
              <a:rPr kumimoji="1" lang="zh-CN" altLang="en-US" sz="2800" dirty="0" smtClean="0"/>
              <a:t>。董某为大学文化</a:t>
            </a:r>
            <a:r>
              <a:rPr kumimoji="1" lang="zh-CN" altLang="zh-CN" sz="2800" dirty="0" smtClean="0"/>
              <a:t>，</a:t>
            </a:r>
            <a:r>
              <a:rPr kumimoji="1" lang="zh-CN" altLang="en-US" sz="2800" dirty="0" smtClean="0"/>
              <a:t>董</a:t>
            </a:r>
            <a:r>
              <a:rPr kumimoji="1" lang="zh-CN" altLang="en-US" sz="2800" dirty="0"/>
              <a:t>某自行研发制作出正方教务系统漏洞的软件，并数次侵入高校的正方教务系统进行测试</a:t>
            </a:r>
            <a:r>
              <a:rPr kumimoji="1" lang="zh-CN" altLang="en-US" sz="2800" dirty="0" smtClean="0"/>
              <a:t>。</a:t>
            </a:r>
            <a:endParaRPr kumimoji="1" lang="en-US" altLang="zh-CN" sz="2800"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15</a:t>
            </a:fld>
            <a:endParaRPr lang="zh-CN" altLang="en-US" dirty="0">
              <a:solidFill>
                <a:prstClr val="black">
                  <a:tint val="75000"/>
                </a:prstClr>
              </a:solidFill>
              <a:latin typeface="Calibri"/>
              <a:ea typeface="宋体"/>
            </a:endParaRPr>
          </a:p>
        </p:txBody>
      </p:sp>
    </p:spTree>
    <p:extLst>
      <p:ext uri="{BB962C8B-B14F-4D97-AF65-F5344CB8AC3E}">
        <p14:creationId xmlns:p14="http://schemas.microsoft.com/office/powerpoint/2010/main" val="39781484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经</a:t>
            </a:r>
            <a:r>
              <a:rPr kumimoji="1" lang="en-US" altLang="zh-CN" dirty="0" smtClean="0"/>
              <a:t>  </a:t>
            </a:r>
            <a:r>
              <a:rPr kumimoji="1" lang="zh-CN" altLang="en-US" dirty="0" smtClean="0"/>
              <a:t>过</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a:t>2013</a:t>
            </a:r>
            <a:r>
              <a:rPr kumimoji="1" lang="zh-CN" altLang="en-US" sz="2800" dirty="0"/>
              <a:t>年</a:t>
            </a:r>
            <a:r>
              <a:rPr kumimoji="1" lang="en-US" altLang="zh-CN" sz="2800" dirty="0"/>
              <a:t>4</a:t>
            </a:r>
            <a:r>
              <a:rPr kumimoji="1" lang="zh-CN" altLang="en-US" sz="2800" dirty="0"/>
              <a:t>月</a:t>
            </a:r>
            <a:r>
              <a:rPr kumimoji="1" lang="en-US" altLang="zh-CN" sz="2800" dirty="0"/>
              <a:t>7</a:t>
            </a:r>
            <a:r>
              <a:rPr kumimoji="1" lang="zh-CN" altLang="en-US" sz="2800" dirty="0"/>
              <a:t>日，董某以网名“北方狼”在乌云网发布名为任意获取正方教务管理系统账号密码漏洞的帖子，并对正方教务系统漏洞进行描述</a:t>
            </a:r>
            <a:r>
              <a:rPr kumimoji="1" lang="zh-CN" altLang="en-US" sz="2800" dirty="0" smtClean="0"/>
              <a:t>。</a:t>
            </a:r>
            <a:endParaRPr kumimoji="1" lang="en-US" altLang="zh-CN" sz="2400" dirty="0"/>
          </a:p>
          <a:p>
            <a:r>
              <a:rPr kumimoji="1" lang="zh-CN" altLang="en-US" sz="2800" dirty="0" smtClean="0"/>
              <a:t>刘某浏览乌云网发现董</a:t>
            </a:r>
            <a:r>
              <a:rPr kumimoji="1" lang="zh-CN" altLang="en-US" sz="2800" dirty="0"/>
              <a:t>某的帖子后，通过</a:t>
            </a:r>
            <a:r>
              <a:rPr kumimoji="1" lang="en-US" altLang="zh-CN" sz="2800" dirty="0" err="1"/>
              <a:t>QQ</a:t>
            </a:r>
            <a:r>
              <a:rPr kumimoji="1" lang="zh-CN" altLang="en-US" sz="2800" dirty="0" smtClean="0"/>
              <a:t>和董某联</a:t>
            </a:r>
            <a:r>
              <a:rPr kumimoji="1" lang="zh-CN" altLang="en-US" sz="2800" dirty="0"/>
              <a:t>系，</a:t>
            </a:r>
            <a:r>
              <a:rPr kumimoji="1" lang="zh-CN" altLang="en-US" sz="2800" dirty="0" smtClean="0"/>
              <a:t>董某告知刘某侵入方法并作侵入视频演示，将</a:t>
            </a:r>
            <a:r>
              <a:rPr kumimoji="1" lang="zh-CN" altLang="en-US" sz="2800" dirty="0"/>
              <a:t>其制作的软件</a:t>
            </a:r>
            <a:r>
              <a:rPr kumimoji="1" lang="en-US" altLang="zh-CN" sz="2800" dirty="0" err="1"/>
              <a:t>EXP</a:t>
            </a:r>
            <a:r>
              <a:rPr kumimoji="1" lang="zh-CN" altLang="en-US" sz="2800" dirty="0"/>
              <a:t>通过</a:t>
            </a:r>
            <a:r>
              <a:rPr kumimoji="1" lang="en-US" altLang="zh-CN" sz="2800" dirty="0" err="1"/>
              <a:t>QQ</a:t>
            </a:r>
            <a:r>
              <a:rPr kumimoji="1" lang="zh-CN" altLang="en-US" sz="2800" dirty="0"/>
              <a:t>传输给刘</a:t>
            </a:r>
            <a:r>
              <a:rPr kumimoji="1" lang="zh-CN" altLang="en-US" sz="2800" dirty="0" smtClean="0"/>
              <a:t>某。董某获得报酬</a:t>
            </a:r>
            <a:r>
              <a:rPr kumimoji="1" lang="en-US" altLang="zh-CN" sz="2800" dirty="0" smtClean="0"/>
              <a:t>4950</a:t>
            </a:r>
            <a:r>
              <a:rPr kumimoji="1" lang="zh-CN" altLang="en-US" sz="2800" dirty="0" smtClean="0"/>
              <a:t>元。</a:t>
            </a:r>
            <a:endParaRPr kumimoji="1" lang="en-US" altLang="zh-CN" sz="2800"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16</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6606925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被抓</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a:t>刘某学会侵入教务系统的方法后，通过互联网查找相关需修改成绩的帖子。此后，刘某侵入多所大学网站，先后为</a:t>
            </a:r>
            <a:r>
              <a:rPr kumimoji="1" lang="en-US" altLang="zh-CN" sz="2800" dirty="0"/>
              <a:t>20</a:t>
            </a:r>
            <a:r>
              <a:rPr kumimoji="1" lang="zh-CN" altLang="en-US" sz="2800" dirty="0"/>
              <a:t>余名在校学生将不合格成绩改为合格成绩，非法获利人民币</a:t>
            </a:r>
            <a:r>
              <a:rPr kumimoji="1" lang="en-US" altLang="zh-CN" sz="2800" dirty="0"/>
              <a:t>18</a:t>
            </a:r>
            <a:r>
              <a:rPr kumimoji="1" lang="zh-CN" altLang="en-US" sz="2800" dirty="0"/>
              <a:t>万余元</a:t>
            </a:r>
            <a:r>
              <a:rPr kumimoji="1" lang="zh-CN" altLang="en-US" sz="2800" dirty="0" smtClean="0"/>
              <a:t>。</a:t>
            </a:r>
            <a:endParaRPr kumimoji="1" lang="zh-CN" altLang="en-US" sz="2800" dirty="0"/>
          </a:p>
          <a:p>
            <a:r>
              <a:rPr kumimoji="1" lang="zh-CN" altLang="en-US" sz="2800" dirty="0" smtClean="0"/>
              <a:t>天津市东丽</a:t>
            </a:r>
            <a:r>
              <a:rPr kumimoji="1" lang="zh-CN" altLang="en-US" sz="2800" dirty="0"/>
              <a:t>区人民法</a:t>
            </a:r>
            <a:r>
              <a:rPr kumimoji="1" lang="zh-CN" altLang="en-US" sz="2800" dirty="0" smtClean="0"/>
              <a:t>院经认定刘某犯破坏计算机信息系统</a:t>
            </a:r>
            <a:r>
              <a:rPr kumimoji="1" lang="zh-CN" altLang="en-US" sz="2800" dirty="0"/>
              <a:t>罪，判处</a:t>
            </a:r>
            <a:r>
              <a:rPr kumimoji="1" lang="zh-CN" altLang="en-US" sz="2800" b="1" dirty="0"/>
              <a:t>有期徒刑</a:t>
            </a:r>
            <a:r>
              <a:rPr kumimoji="1" lang="zh-CN" altLang="en-US" sz="2800" b="1" dirty="0" smtClean="0"/>
              <a:t>六年</a:t>
            </a:r>
            <a:r>
              <a:rPr kumimoji="1" lang="zh-CN" altLang="en-US" sz="2800" dirty="0"/>
              <a:t>；董某犯传授犯罪方法罪，判处</a:t>
            </a:r>
            <a:r>
              <a:rPr kumimoji="1" lang="zh-CN" altLang="en-US" sz="2800" b="1" dirty="0"/>
              <a:t>拘役六个月，缓刑六个月</a:t>
            </a:r>
            <a:r>
              <a:rPr kumimoji="1" lang="zh-CN" altLang="en-US" sz="2800" dirty="0" smtClean="0"/>
              <a:t>。</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17</a:t>
            </a:fld>
            <a:endParaRPr lang="zh-CN" altLang="en-US" dirty="0">
              <a:solidFill>
                <a:prstClr val="black">
                  <a:tint val="75000"/>
                </a:prstClr>
              </a:solidFill>
              <a:latin typeface="Calibri"/>
              <a:ea typeface="宋体"/>
            </a:endParaRPr>
          </a:p>
        </p:txBody>
      </p:sp>
    </p:spTree>
    <p:extLst>
      <p:ext uri="{BB962C8B-B14F-4D97-AF65-F5344CB8AC3E}">
        <p14:creationId xmlns:p14="http://schemas.microsoft.com/office/powerpoint/2010/main" val="9034699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区块链技术保证的是：没有任何人可以篡改区块中的数据！</a:t>
            </a:r>
            <a:endParaRPr kumimoji="1" lang="en-US" altLang="zh-CN" dirty="0" smtClean="0"/>
          </a:p>
          <a:p>
            <a:r>
              <a:rPr kumimoji="1" lang="zh-CN" altLang="en-US" dirty="0" smtClean="0"/>
              <a:t>如何保证：</a:t>
            </a:r>
            <a:endParaRPr kumimoji="1" lang="en-US" altLang="zh-CN" dirty="0" smtClean="0"/>
          </a:p>
          <a:p>
            <a:pPr lvl="1"/>
            <a:r>
              <a:rPr kumimoji="1" lang="zh-CN" altLang="en-US" dirty="0" smtClean="0"/>
              <a:t>历史记录都是耗费大量计算产生的。</a:t>
            </a:r>
            <a:endParaRPr kumimoji="1" lang="en-US" altLang="zh-CN" dirty="0" smtClean="0"/>
          </a:p>
          <a:p>
            <a:pPr lvl="1"/>
            <a:r>
              <a:rPr kumimoji="1" lang="zh-CN" altLang="en-US" dirty="0" smtClean="0"/>
              <a:t>修改某个时间点的历史，就要耗费那个时间点到现在的所有计算。</a:t>
            </a:r>
            <a:endParaRPr kumimoji="1" lang="en-US" altLang="zh-CN" dirty="0" smtClean="0"/>
          </a:p>
          <a:p>
            <a:pPr marL="457200" lvl="1" indent="0">
              <a:buNone/>
            </a:pPr>
            <a:endParaRPr kumimoji="1" lang="zh-CN" altLang="en-US" dirty="0"/>
          </a:p>
        </p:txBody>
      </p:sp>
    </p:spTree>
    <p:extLst>
      <p:ext uri="{BB962C8B-B14F-4D97-AF65-F5344CB8AC3E}">
        <p14:creationId xmlns:p14="http://schemas.microsoft.com/office/powerpoint/2010/main" val="15064252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区块链和比特币</a:t>
            </a:r>
            <a:endParaRPr kumimoji="1" lang="zh-CN" altLang="en-US" dirty="0"/>
          </a:p>
        </p:txBody>
      </p:sp>
      <p:sp>
        <p:nvSpPr>
          <p:cNvPr id="3" name="内容占位符 2"/>
          <p:cNvSpPr>
            <a:spLocks noGrp="1"/>
          </p:cNvSpPr>
          <p:nvPr>
            <p:ph idx="1"/>
          </p:nvPr>
        </p:nvSpPr>
        <p:spPr/>
        <p:txBody>
          <a:bodyPr/>
          <a:lstStyle/>
          <a:p>
            <a:r>
              <a:rPr kumimoji="1" lang="zh-CN" altLang="en-US" dirty="0" smtClean="0"/>
              <a:t>先有比特币（</a:t>
            </a:r>
            <a:r>
              <a:rPr kumimoji="1" lang="en-US" altLang="zh-CN" dirty="0" smtClean="0"/>
              <a:t>2009</a:t>
            </a:r>
            <a:r>
              <a:rPr kumimoji="1" lang="zh-CN" altLang="en-US" dirty="0" smtClean="0"/>
              <a:t>），后有区块链（</a:t>
            </a:r>
            <a:r>
              <a:rPr kumimoji="1" lang="en-US" altLang="zh-CN" dirty="0" smtClean="0"/>
              <a:t>2014</a:t>
            </a:r>
            <a:r>
              <a:rPr kumimoji="1" lang="zh-CN" altLang="en-US" dirty="0" smtClean="0"/>
              <a:t>）</a:t>
            </a:r>
            <a:endParaRPr kumimoji="1" lang="en-US" altLang="zh-CN" dirty="0" smtClean="0"/>
          </a:p>
          <a:p>
            <a:r>
              <a:rPr kumimoji="1" lang="zh-CN" altLang="en-US" dirty="0" smtClean="0"/>
              <a:t>比特币背后的技术是区块链技术</a:t>
            </a:r>
            <a:endParaRPr kumimoji="1" lang="en-US" altLang="zh-CN" dirty="0" smtClean="0"/>
          </a:p>
          <a:p>
            <a:r>
              <a:rPr kumimoji="1" lang="zh-CN" altLang="en-US" dirty="0" smtClean="0"/>
              <a:t>比特币是区块链目前最成功的一个实现</a:t>
            </a:r>
            <a:endParaRPr kumimoji="1" lang="en-US" altLang="zh-CN" dirty="0" smtClean="0"/>
          </a:p>
          <a:p>
            <a:endParaRPr kumimoji="1" lang="zh-CN" altLang="en-US" dirty="0"/>
          </a:p>
        </p:txBody>
      </p:sp>
    </p:spTree>
    <p:extLst>
      <p:ext uri="{BB962C8B-B14F-4D97-AF65-F5344CB8AC3E}">
        <p14:creationId xmlns:p14="http://schemas.microsoft.com/office/powerpoint/2010/main" val="36420248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a:t>
            </a:r>
            <a:r>
              <a:rPr kumimoji="1" lang="zh-CN" altLang="en-US" dirty="0" smtClean="0"/>
              <a:t>作者</a:t>
            </a:r>
            <a:endParaRPr kumimoji="1" lang="zh-CN" altLang="en-US" dirty="0"/>
          </a:p>
        </p:txBody>
      </p:sp>
      <p:sp>
        <p:nvSpPr>
          <p:cNvPr id="3" name="内容占位符 2"/>
          <p:cNvSpPr>
            <a:spLocks noGrp="1"/>
          </p:cNvSpPr>
          <p:nvPr>
            <p:ph idx="1"/>
          </p:nvPr>
        </p:nvSpPr>
        <p:spPr/>
        <p:txBody>
          <a:bodyPr/>
          <a:lstStyle/>
          <a:p>
            <a:pPr lvl="1">
              <a:buFont typeface="Wingdings" charset="2"/>
              <a:buChar char="l"/>
            </a:pPr>
            <a:r>
              <a:rPr kumimoji="1" lang="zh-CN" altLang="en-US" dirty="0" smtClean="0"/>
              <a:t>信</a:t>
            </a:r>
            <a:r>
              <a:rPr kumimoji="1" lang="zh-CN" altLang="en-US" dirty="0"/>
              <a:t>息</a:t>
            </a:r>
            <a:r>
              <a:rPr kumimoji="1" lang="zh-CN" altLang="en-US" dirty="0" smtClean="0"/>
              <a:t>安全专业，博士</a:t>
            </a:r>
            <a:endParaRPr kumimoji="1" lang="en-US" altLang="zh-CN" dirty="0"/>
          </a:p>
          <a:p>
            <a:pPr lvl="1">
              <a:buFont typeface="Wingdings" charset="2"/>
              <a:buChar char="l"/>
            </a:pPr>
            <a:r>
              <a:rPr kumimoji="1" lang="zh-CN" altLang="zh-CN" dirty="0" smtClean="0"/>
              <a:t>19</a:t>
            </a:r>
            <a:r>
              <a:rPr kumimoji="1" lang="zh-CN" altLang="en-US" dirty="0" smtClean="0"/>
              <a:t>年</a:t>
            </a:r>
            <a:r>
              <a:rPr kumimoji="1" lang="zh-CN" altLang="en-US" dirty="0"/>
              <a:t>信息安全工作经验</a:t>
            </a:r>
            <a:r>
              <a:rPr kumimoji="1" lang="en-US" altLang="zh-CN" dirty="0"/>
              <a:t> </a:t>
            </a:r>
          </a:p>
          <a:p>
            <a:pPr lvl="1">
              <a:buFont typeface="Wingdings" charset="2"/>
              <a:buChar char="l"/>
            </a:pPr>
            <a:r>
              <a:rPr kumimoji="1" lang="en-US" altLang="zh-CN" dirty="0" smtClean="0"/>
              <a:t>《</a:t>
            </a:r>
            <a:r>
              <a:rPr kumimoji="1" lang="zh-CN" altLang="en-US" dirty="0"/>
              <a:t>安全协议分析与设计</a:t>
            </a:r>
            <a:r>
              <a:rPr kumimoji="1" lang="en-US" altLang="zh-CN" dirty="0" smtClean="0"/>
              <a:t>》</a:t>
            </a:r>
            <a:r>
              <a:rPr kumimoji="1" lang="zh-CN" altLang="en-US" dirty="0" smtClean="0"/>
              <a:t>作者</a:t>
            </a:r>
            <a:endParaRPr kumimoji="1" lang="en-US" altLang="zh-CN" dirty="0"/>
          </a:p>
          <a:p>
            <a:pPr lvl="1">
              <a:buFont typeface="Wingdings" charset="2"/>
              <a:buChar char="l"/>
            </a:pPr>
            <a:r>
              <a:rPr kumimoji="1" lang="zh-CN" altLang="zh-CN" dirty="0"/>
              <a:t>《</a:t>
            </a:r>
            <a:r>
              <a:rPr kumimoji="1" lang="zh-CN" altLang="en-US" dirty="0"/>
              <a:t>大教堂与集市</a:t>
            </a:r>
            <a:r>
              <a:rPr kumimoji="1" lang="en-US" altLang="zh-CN" dirty="0"/>
              <a:t>》</a:t>
            </a:r>
            <a:r>
              <a:rPr kumimoji="1" lang="zh-CN" altLang="en-US" dirty="0"/>
              <a:t>译者</a:t>
            </a:r>
            <a:endParaRPr kumimoji="1" lang="en-US" altLang="zh-CN" dirty="0"/>
          </a:p>
          <a:p>
            <a:pPr lvl="1">
              <a:buFont typeface="Wingdings" charset="2"/>
              <a:buChar char="l"/>
            </a:pPr>
            <a:r>
              <a:rPr kumimoji="1" lang="zh-CN" altLang="en-US" dirty="0" smtClean="0"/>
              <a:t>邮箱：</a:t>
            </a:r>
            <a:r>
              <a:rPr kumimoji="1" lang="en-US" altLang="zh-CN" dirty="0" err="1"/>
              <a:t>wjf@</a:t>
            </a:r>
            <a:r>
              <a:rPr kumimoji="1" lang="en-US" altLang="zh-CN" dirty="0" err="1" smtClean="0"/>
              <a:t>pku.org.cn</a:t>
            </a:r>
            <a:endParaRPr kumimoji="1" lang="en-US" altLang="zh-CN" dirty="0" smtClean="0"/>
          </a:p>
          <a:p>
            <a:pPr lvl="1">
              <a:buFont typeface="Wingdings" charset="2"/>
              <a:buChar char="l"/>
            </a:pPr>
            <a:r>
              <a:rPr kumimoji="1" lang="zh-CN" altLang="en-US" dirty="0" smtClean="0"/>
              <a:t>微信：</a:t>
            </a:r>
            <a:r>
              <a:rPr kumimoji="1" lang="en-US" altLang="zh-CN" dirty="0" err="1" smtClean="0"/>
              <a:t>weijianfan</a:t>
            </a:r>
            <a:endParaRPr kumimoji="1" lang="zh-CN" altLang="en-US" dirty="0"/>
          </a:p>
          <a:p>
            <a:endParaRPr kumimoji="1" lang="zh-CN" altLang="en-US" dirty="0"/>
          </a:p>
        </p:txBody>
      </p:sp>
    </p:spTree>
    <p:extLst>
      <p:ext uri="{BB962C8B-B14F-4D97-AF65-F5344CB8AC3E}">
        <p14:creationId xmlns:p14="http://schemas.microsoft.com/office/powerpoint/2010/main" val="35465481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比特币的缘起</a:t>
            </a:r>
            <a:endParaRPr kumimoji="1" lang="zh-CN" altLang="en-US" dirty="0"/>
          </a:p>
        </p:txBody>
      </p:sp>
      <p:sp>
        <p:nvSpPr>
          <p:cNvPr id="3" name="内容占位符 2"/>
          <p:cNvSpPr>
            <a:spLocks noGrp="1"/>
          </p:cNvSpPr>
          <p:nvPr>
            <p:ph idx="1"/>
          </p:nvPr>
        </p:nvSpPr>
        <p:spPr>
          <a:xfrm>
            <a:off x="457200" y="1200150"/>
            <a:ext cx="8358094" cy="3775261"/>
          </a:xfrm>
        </p:spPr>
        <p:txBody>
          <a:bodyPr>
            <a:normAutofit/>
          </a:bodyPr>
          <a:lstStyle/>
          <a:p>
            <a:r>
              <a:rPr lang="en-US" altLang="zh-CN" sz="2800" dirty="0"/>
              <a:t>2008</a:t>
            </a:r>
            <a:r>
              <a:rPr lang="zh-CN" altLang="en-US" sz="2800" dirty="0"/>
              <a:t>年</a:t>
            </a:r>
            <a:r>
              <a:rPr lang="en-US" altLang="zh-CN" sz="2800" dirty="0"/>
              <a:t>11</a:t>
            </a:r>
            <a:r>
              <a:rPr lang="zh-CN" altLang="en-US" sz="2800" dirty="0"/>
              <a:t>月</a:t>
            </a:r>
            <a:r>
              <a:rPr lang="en-US" altLang="zh-CN" sz="2800" dirty="0"/>
              <a:t>1</a:t>
            </a:r>
            <a:r>
              <a:rPr lang="zh-CN" altLang="en-US" sz="2800" dirty="0"/>
              <a:t>日</a:t>
            </a:r>
            <a:r>
              <a:rPr lang="zh-CN" altLang="en-US" sz="2800" dirty="0" smtClean="0"/>
              <a:t>，中本聪（</a:t>
            </a:r>
            <a:r>
              <a:rPr lang="en-US" altLang="zh-CN" sz="2800" dirty="0"/>
              <a:t>Satoshi</a:t>
            </a:r>
            <a:r>
              <a:rPr lang="zh-CN" altLang="en-US" sz="2800" dirty="0" smtClean="0"/>
              <a:t>）在某密码学网络论坛上贴出论文</a:t>
            </a:r>
            <a:r>
              <a:rPr lang="en-US" altLang="zh-CN" sz="2800" dirty="0" smtClean="0"/>
              <a:t>《</a:t>
            </a:r>
            <a:r>
              <a:rPr lang="zh-CN" altLang="en-US" sz="2800" dirty="0"/>
              <a:t>比特币：一种点对点的电子现金系统</a:t>
            </a:r>
            <a:r>
              <a:rPr lang="en-US" altLang="zh-CN" sz="2800" dirty="0"/>
              <a:t>》</a:t>
            </a:r>
            <a:r>
              <a:rPr lang="zh-CN" altLang="en-US" sz="2800" dirty="0"/>
              <a:t>（</a:t>
            </a:r>
            <a:r>
              <a:rPr lang="en-US" altLang="zh-CN" sz="2800" dirty="0" err="1"/>
              <a:t>Bitcoin</a:t>
            </a:r>
            <a:r>
              <a:rPr lang="en-US" altLang="zh-CN" sz="2800" dirty="0"/>
              <a:t>: A Peer-to-Peer Electronic Cash System</a:t>
            </a:r>
            <a:r>
              <a:rPr lang="zh-CN" altLang="en-US" sz="2800" dirty="0" smtClean="0"/>
              <a:t>）</a:t>
            </a:r>
            <a:endParaRPr lang="en-US" altLang="zh-CN" sz="2800" dirty="0" smtClean="0"/>
          </a:p>
          <a:p>
            <a:r>
              <a:rPr kumimoji="1" lang="en-US" altLang="zh-CN" sz="2800" dirty="0"/>
              <a:t>2009</a:t>
            </a:r>
            <a:r>
              <a:rPr kumimoji="1" lang="zh-CN" altLang="en-US" sz="2800" dirty="0"/>
              <a:t>年</a:t>
            </a:r>
            <a:r>
              <a:rPr kumimoji="1" lang="en-US" altLang="zh-CN" sz="2800" dirty="0"/>
              <a:t>1</a:t>
            </a:r>
            <a:r>
              <a:rPr kumimoji="1" lang="zh-CN" altLang="en-US" sz="2800" dirty="0"/>
              <a:t>月</a:t>
            </a:r>
            <a:r>
              <a:rPr kumimoji="1" lang="en-US" altLang="zh-CN" sz="2800" dirty="0"/>
              <a:t>3</a:t>
            </a:r>
            <a:r>
              <a:rPr kumimoji="1" lang="zh-CN" altLang="en-US" sz="2800" dirty="0"/>
              <a:t>日，</a:t>
            </a:r>
            <a:r>
              <a:rPr kumimoji="1" lang="zh-CN" altLang="en-US" sz="2800" dirty="0" smtClean="0"/>
              <a:t>中本聪挖</a:t>
            </a:r>
            <a:r>
              <a:rPr kumimoji="1" lang="zh-CN" altLang="en-US" sz="2800" dirty="0"/>
              <a:t>出了第一批比特币</a:t>
            </a:r>
            <a:r>
              <a:rPr kumimoji="1" lang="en-US" altLang="zh-CN" sz="2800" dirty="0"/>
              <a:t>50</a:t>
            </a:r>
            <a:r>
              <a:rPr kumimoji="1" lang="zh-CN" altLang="en-US" sz="2800" dirty="0"/>
              <a:t>个</a:t>
            </a:r>
            <a:r>
              <a:rPr kumimoji="1" lang="zh-CN" altLang="en-US" sz="2800" dirty="0" smtClean="0"/>
              <a:t>。</a:t>
            </a:r>
            <a:endParaRPr kumimoji="1" lang="en-US" altLang="zh-CN" sz="2800" dirty="0" smtClean="0"/>
          </a:p>
          <a:p>
            <a:r>
              <a:rPr kumimoji="1" lang="en-US" altLang="zh-CN" sz="2800" dirty="0"/>
              <a:t>2009</a:t>
            </a:r>
            <a:r>
              <a:rPr kumimoji="1" lang="zh-CN" altLang="en-US" sz="2800" dirty="0"/>
              <a:t>年</a:t>
            </a:r>
            <a:r>
              <a:rPr kumimoji="1" lang="en-US" altLang="zh-CN" sz="2800" dirty="0"/>
              <a:t>1</a:t>
            </a:r>
            <a:r>
              <a:rPr kumimoji="1" lang="zh-CN" altLang="en-US" sz="2800" dirty="0"/>
              <a:t>月</a:t>
            </a:r>
            <a:r>
              <a:rPr kumimoji="1" lang="en-US" altLang="zh-CN" sz="2800" dirty="0"/>
              <a:t>11</a:t>
            </a:r>
            <a:r>
              <a:rPr kumimoji="1" lang="zh-CN" altLang="en-US" sz="2800" dirty="0"/>
              <a:t>日，中本聪转账</a:t>
            </a:r>
            <a:r>
              <a:rPr kumimoji="1" lang="en-US" altLang="zh-CN" sz="2800" dirty="0"/>
              <a:t>10</a:t>
            </a:r>
            <a:r>
              <a:rPr kumimoji="1" lang="zh-CN" altLang="en-US" sz="2800" dirty="0"/>
              <a:t>个比特币给他的朋友芬尼。</a:t>
            </a:r>
          </a:p>
          <a:p>
            <a:endParaRPr kumimoji="1" lang="en-US" altLang="zh-CN" sz="2800" dirty="0" smtClean="0"/>
          </a:p>
        </p:txBody>
      </p:sp>
    </p:spTree>
    <p:extLst>
      <p:ext uri="{BB962C8B-B14F-4D97-AF65-F5344CB8AC3E}">
        <p14:creationId xmlns:p14="http://schemas.microsoft.com/office/powerpoint/2010/main" val="36791711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dirty="0" smtClean="0"/>
              <a:t>2010</a:t>
            </a:r>
            <a:r>
              <a:rPr kumimoji="1" lang="zh-CN" altLang="en-US" dirty="0"/>
              <a:t>年</a:t>
            </a:r>
            <a:r>
              <a:rPr kumimoji="1" lang="en-US" altLang="zh-CN" dirty="0"/>
              <a:t>5</a:t>
            </a:r>
            <a:r>
              <a:rPr kumimoji="1" lang="zh-CN" altLang="en-US" dirty="0"/>
              <a:t>月</a:t>
            </a:r>
            <a:r>
              <a:rPr kumimoji="1" lang="en-US" altLang="zh-CN" dirty="0"/>
              <a:t>21</a:t>
            </a:r>
            <a:r>
              <a:rPr kumimoji="1" lang="zh-CN" altLang="en-US" dirty="0"/>
              <a:t>日，佛罗里达程序员</a:t>
            </a:r>
            <a:r>
              <a:rPr kumimoji="1" lang="en-US" altLang="zh-CN" dirty="0"/>
              <a:t>Laszlo </a:t>
            </a:r>
            <a:r>
              <a:rPr kumimoji="1" lang="en-US" altLang="zh-CN" dirty="0" err="1"/>
              <a:t>Hanyecz</a:t>
            </a:r>
            <a:r>
              <a:rPr kumimoji="1" lang="zh-CN" altLang="en-US" dirty="0"/>
              <a:t>用</a:t>
            </a:r>
            <a:r>
              <a:rPr kumimoji="1" lang="en-US" altLang="zh-CN" dirty="0"/>
              <a:t>1</a:t>
            </a:r>
            <a:r>
              <a:rPr kumimoji="1" lang="zh-CN" altLang="en-US" dirty="0"/>
              <a:t>万</a:t>
            </a:r>
            <a:r>
              <a:rPr kumimoji="1" lang="en-US" altLang="zh-CN" dirty="0" err="1"/>
              <a:t>BTC</a:t>
            </a:r>
            <a:r>
              <a:rPr kumimoji="1" lang="zh-CN" altLang="en-US" dirty="0"/>
              <a:t>购买了价值</a:t>
            </a:r>
            <a:r>
              <a:rPr kumimoji="1" lang="en-US" altLang="zh-CN" dirty="0"/>
              <a:t>25</a:t>
            </a:r>
            <a:r>
              <a:rPr kumimoji="1" lang="zh-CN" altLang="en-US" dirty="0"/>
              <a:t>美元的披萨优惠券</a:t>
            </a:r>
            <a:r>
              <a:rPr kumimoji="1" lang="zh-CN" altLang="en-US" dirty="0" smtClean="0"/>
              <a:t>。</a:t>
            </a:r>
            <a:endParaRPr kumimoji="1" lang="en-US" altLang="zh-CN" dirty="0" smtClean="0"/>
          </a:p>
          <a:p>
            <a:r>
              <a:rPr kumimoji="1" lang="is-IS" altLang="zh-CN" dirty="0"/>
              <a:t>2010</a:t>
            </a:r>
            <a:r>
              <a:rPr kumimoji="1" lang="zh-CN" altLang="is-IS" dirty="0"/>
              <a:t>年</a:t>
            </a:r>
            <a:r>
              <a:rPr kumimoji="1" lang="is-IS" altLang="zh-CN" dirty="0" smtClean="0"/>
              <a:t>12</a:t>
            </a:r>
            <a:r>
              <a:rPr kumimoji="1" lang="zh-CN" altLang="is-IS" dirty="0" smtClean="0"/>
              <a:t>月</a:t>
            </a:r>
            <a:r>
              <a:rPr kumimoji="1" lang="zh-CN" altLang="en-US" dirty="0" smtClean="0"/>
              <a:t>，</a:t>
            </a:r>
            <a:r>
              <a:rPr kumimoji="1" lang="zh-CN" altLang="is-IS" dirty="0" smtClean="0"/>
              <a:t>中本聪</a:t>
            </a:r>
            <a:r>
              <a:rPr kumimoji="1" lang="zh-CN" altLang="en-US" dirty="0" smtClean="0"/>
              <a:t>消失。</a:t>
            </a:r>
            <a:endParaRPr kumimoji="1" lang="en-US" altLang="zh-CN" dirty="0" smtClean="0"/>
          </a:p>
          <a:p>
            <a:r>
              <a:rPr kumimoji="1" lang="en-US" altLang="zh-CN" dirty="0"/>
              <a:t>2011</a:t>
            </a:r>
            <a:r>
              <a:rPr kumimoji="1" lang="zh-CN" altLang="en-US" dirty="0"/>
              <a:t>年</a:t>
            </a:r>
            <a:r>
              <a:rPr kumimoji="1" lang="en-US" altLang="zh-CN" dirty="0"/>
              <a:t>4</a:t>
            </a:r>
            <a:r>
              <a:rPr kumimoji="1" lang="zh-CN" altLang="en-US" dirty="0"/>
              <a:t>月，比特币价格第一次达到了</a:t>
            </a:r>
            <a:r>
              <a:rPr kumimoji="1" lang="en-US" altLang="zh-CN" dirty="0"/>
              <a:t>1</a:t>
            </a:r>
            <a:r>
              <a:rPr kumimoji="1" lang="zh-CN" altLang="en-US" dirty="0"/>
              <a:t>美元。</a:t>
            </a:r>
          </a:p>
        </p:txBody>
      </p:sp>
    </p:spTree>
    <p:extLst>
      <p:ext uri="{BB962C8B-B14F-4D97-AF65-F5344CB8AC3E}">
        <p14:creationId xmlns:p14="http://schemas.microsoft.com/office/powerpoint/2010/main" val="33538232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dirty="0" smtClean="0"/>
              <a:t>2013</a:t>
            </a:r>
            <a:r>
              <a:rPr kumimoji="1" lang="zh-CN" altLang="en-US" dirty="0" smtClean="0"/>
              <a:t>年，由于比特币</a:t>
            </a:r>
            <a:r>
              <a:rPr kumimoji="1" lang="zh-CN" altLang="en-US" dirty="0"/>
              <a:t>的理念被人接受，价格由十几美元涨到</a:t>
            </a:r>
            <a:r>
              <a:rPr kumimoji="1" lang="en-US" altLang="zh-CN" dirty="0"/>
              <a:t>1000</a:t>
            </a:r>
            <a:r>
              <a:rPr kumimoji="1" lang="zh-CN" altLang="en-US" dirty="0"/>
              <a:t>美元</a:t>
            </a:r>
            <a:r>
              <a:rPr kumimoji="1" lang="zh-CN" altLang="en-US" dirty="0" smtClean="0"/>
              <a:t>。</a:t>
            </a:r>
            <a:endParaRPr kumimoji="1" lang="en-US" altLang="zh-CN" dirty="0" smtClean="0"/>
          </a:p>
          <a:p>
            <a:r>
              <a:rPr kumimoji="1" lang="en-US" altLang="zh-CN" dirty="0"/>
              <a:t>2013</a:t>
            </a:r>
            <a:r>
              <a:rPr kumimoji="1" lang="zh-CN" altLang="en-US" dirty="0"/>
              <a:t>年</a:t>
            </a:r>
            <a:r>
              <a:rPr kumimoji="1" lang="en-US" altLang="zh-CN" dirty="0"/>
              <a:t>12</a:t>
            </a:r>
            <a:r>
              <a:rPr kumimoji="1" lang="zh-CN" altLang="en-US" dirty="0"/>
              <a:t>月</a:t>
            </a:r>
            <a:r>
              <a:rPr kumimoji="1" lang="en-US" altLang="zh-CN" dirty="0"/>
              <a:t>5</a:t>
            </a:r>
            <a:r>
              <a:rPr kumimoji="1" lang="zh-CN" altLang="en-US" dirty="0"/>
              <a:t>日</a:t>
            </a:r>
            <a:r>
              <a:rPr kumimoji="1" lang="zh-CN" altLang="en-US" dirty="0" smtClean="0"/>
              <a:t>，人民银行联合五部委共同发</a:t>
            </a:r>
            <a:r>
              <a:rPr kumimoji="1" lang="zh-CN" altLang="en-US" dirty="0"/>
              <a:t>布</a:t>
            </a:r>
            <a:r>
              <a:rPr kumimoji="1" lang="en-US" altLang="zh-CN" dirty="0"/>
              <a:t>《</a:t>
            </a:r>
            <a:r>
              <a:rPr kumimoji="1" lang="zh-CN" altLang="en-US" dirty="0"/>
              <a:t>关于防范比特币风险的通知</a:t>
            </a:r>
            <a:r>
              <a:rPr kumimoji="1" lang="en-US" altLang="zh-CN" dirty="0" smtClean="0"/>
              <a:t>》</a:t>
            </a:r>
            <a:r>
              <a:rPr kumimoji="1" lang="zh-CN" altLang="en-US" dirty="0" smtClean="0"/>
              <a:t>。</a:t>
            </a:r>
            <a:endParaRPr kumimoji="1" lang="en-US" altLang="zh-CN" dirty="0" smtClean="0"/>
          </a:p>
          <a:p>
            <a:r>
              <a:rPr kumimoji="1" lang="en-US" altLang="zh-CN" dirty="0" smtClean="0"/>
              <a:t>2015</a:t>
            </a:r>
            <a:r>
              <a:rPr kumimoji="1" lang="zh-CN" altLang="en-US" dirty="0"/>
              <a:t>年</a:t>
            </a:r>
            <a:r>
              <a:rPr kumimoji="1" lang="en-US" altLang="zh-CN" dirty="0" smtClean="0"/>
              <a:t>1</a:t>
            </a:r>
            <a:r>
              <a:rPr kumimoji="1" lang="zh-CN" altLang="en-US" dirty="0" smtClean="0"/>
              <a:t>月，最低</a:t>
            </a:r>
            <a:r>
              <a:rPr kumimoji="1" lang="zh-CN" altLang="en-US" dirty="0"/>
              <a:t>到</a:t>
            </a:r>
            <a:r>
              <a:rPr kumimoji="1" lang="en-US" altLang="zh-CN" dirty="0"/>
              <a:t>900</a:t>
            </a:r>
            <a:r>
              <a:rPr kumimoji="1" lang="zh-CN" altLang="en-US" dirty="0"/>
              <a:t>人民币，跌幅</a:t>
            </a:r>
            <a:r>
              <a:rPr kumimoji="1" lang="en-US" altLang="zh-CN" dirty="0"/>
              <a:t>88%</a:t>
            </a:r>
            <a:r>
              <a:rPr kumimoji="1" lang="zh-CN" altLang="en-US" dirty="0"/>
              <a:t>。</a:t>
            </a:r>
          </a:p>
        </p:txBody>
      </p:sp>
    </p:spTree>
    <p:extLst>
      <p:ext uri="{BB962C8B-B14F-4D97-AF65-F5344CB8AC3E}">
        <p14:creationId xmlns:p14="http://schemas.microsoft.com/office/powerpoint/2010/main" val="7658697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所有记录都是公开的</a:t>
            </a:r>
            <a:endParaRPr kumimoji="1" lang="zh-CN" altLang="en-US" dirty="0"/>
          </a:p>
        </p:txBody>
      </p:sp>
      <p:pic>
        <p:nvPicPr>
          <p:cNvPr id="4" name="内容占位符 3"/>
          <p:cNvPicPr>
            <a:picLocks noGrp="1" noChangeAspect="1"/>
          </p:cNvPicPr>
          <p:nvPr>
            <p:ph idx="1"/>
          </p:nvPr>
        </p:nvPicPr>
        <p:blipFill>
          <a:blip r:embed="rId3"/>
          <a:srcRect t="9408" b="9408"/>
          <a:stretch>
            <a:fillRect/>
          </a:stretch>
        </p:blipFill>
        <p:spPr/>
      </p:pic>
    </p:spTree>
    <p:extLst>
      <p:ext uri="{BB962C8B-B14F-4D97-AF65-F5344CB8AC3E}">
        <p14:creationId xmlns:p14="http://schemas.microsoft.com/office/powerpoint/2010/main" val="13276050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325702" y="162551"/>
            <a:ext cx="2702715" cy="4797320"/>
          </a:xfrm>
          <a:prstGeom prst="rect">
            <a:avLst/>
          </a:prstGeom>
          <a:ln>
            <a:solidFill>
              <a:schemeClr val="tx1"/>
            </a:solidFill>
          </a:ln>
        </p:spPr>
      </p:pic>
    </p:spTree>
    <p:extLst>
      <p:ext uri="{BB962C8B-B14F-4D97-AF65-F5344CB8AC3E}">
        <p14:creationId xmlns:p14="http://schemas.microsoft.com/office/powerpoint/2010/main" val="31347592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60133" y="199639"/>
            <a:ext cx="2673199" cy="4744930"/>
          </a:xfrm>
          <a:prstGeom prst="rect">
            <a:avLst/>
          </a:prstGeom>
          <a:ln>
            <a:solidFill>
              <a:schemeClr val="tx1"/>
            </a:solidFill>
          </a:ln>
        </p:spPr>
      </p:pic>
      <p:pic>
        <p:nvPicPr>
          <p:cNvPr id="5" name="图片 4"/>
          <p:cNvPicPr>
            <a:picLocks noChangeAspect="1"/>
          </p:cNvPicPr>
          <p:nvPr/>
        </p:nvPicPr>
        <p:blipFill>
          <a:blip r:embed="rId3"/>
          <a:stretch>
            <a:fillRect/>
          </a:stretch>
        </p:blipFill>
        <p:spPr>
          <a:xfrm>
            <a:off x="5324588" y="147250"/>
            <a:ext cx="2702715" cy="4797319"/>
          </a:xfrm>
          <a:prstGeom prst="rect">
            <a:avLst/>
          </a:prstGeom>
          <a:ln>
            <a:solidFill>
              <a:schemeClr val="tx1"/>
            </a:solidFill>
          </a:ln>
        </p:spPr>
      </p:pic>
    </p:spTree>
    <p:extLst>
      <p:ext uri="{BB962C8B-B14F-4D97-AF65-F5344CB8AC3E}">
        <p14:creationId xmlns:p14="http://schemas.microsoft.com/office/powerpoint/2010/main" val="3351230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3198" y="1200156"/>
            <a:ext cx="5593978" cy="3147728"/>
          </a:xfrm>
        </p:spPr>
        <p:txBody>
          <a:bodyPr>
            <a:normAutofit/>
          </a:bodyPr>
          <a:lstStyle/>
          <a:p>
            <a:pPr marL="0" indent="0">
              <a:lnSpc>
                <a:spcPct val="150000"/>
              </a:lnSpc>
              <a:buNone/>
            </a:pPr>
            <a:r>
              <a:rPr kumimoji="1" lang="en-US" altLang="zh-CN" dirty="0" smtClean="0"/>
              <a:t>        </a:t>
            </a:r>
            <a:r>
              <a:rPr kumimoji="1" lang="zh-CN" altLang="en-US" dirty="0" smtClean="0"/>
              <a:t>投资必须</a:t>
            </a:r>
            <a:r>
              <a:rPr kumimoji="1" lang="zh-CN" altLang="en-US" dirty="0"/>
              <a:t>是理性的。如果你不能理解它</a:t>
            </a:r>
            <a:r>
              <a:rPr kumimoji="1" lang="en-US" altLang="zh-CN" dirty="0"/>
              <a:t>,</a:t>
            </a:r>
            <a:r>
              <a:rPr kumimoji="1" lang="zh-CN" altLang="en-US" dirty="0"/>
              <a:t>就不要做</a:t>
            </a:r>
            <a:r>
              <a:rPr kumimoji="1" lang="zh-CN" altLang="en-US" dirty="0" smtClean="0"/>
              <a:t>。</a:t>
            </a:r>
            <a:endParaRPr kumimoji="1" lang="en-US" altLang="zh-CN" dirty="0"/>
          </a:p>
          <a:p>
            <a:pPr marL="0" indent="0">
              <a:lnSpc>
                <a:spcPct val="150000"/>
              </a:lnSpc>
              <a:buNone/>
            </a:pPr>
            <a:r>
              <a:rPr kumimoji="1" lang="en-US" altLang="zh-CN" dirty="0" smtClean="0"/>
              <a:t>                                       -</a:t>
            </a:r>
            <a:r>
              <a:rPr kumimoji="1" lang="zh-CN" altLang="en-US" dirty="0" smtClean="0"/>
              <a:t>巴菲特</a:t>
            </a:r>
            <a:endParaRPr kumimoji="1" lang="zh-CN" altLang="en-US" dirty="0"/>
          </a:p>
        </p:txBody>
      </p:sp>
      <p:pic>
        <p:nvPicPr>
          <p:cNvPr id="2" name="图片 1"/>
          <p:cNvPicPr>
            <a:picLocks noChangeAspect="1"/>
          </p:cNvPicPr>
          <p:nvPr/>
        </p:nvPicPr>
        <p:blipFill>
          <a:blip r:embed="rId2"/>
          <a:stretch>
            <a:fillRect/>
          </a:stretch>
        </p:blipFill>
        <p:spPr>
          <a:xfrm>
            <a:off x="6000926" y="1074655"/>
            <a:ext cx="2870398" cy="3019233"/>
          </a:xfrm>
          <a:prstGeom prst="rect">
            <a:avLst/>
          </a:prstGeom>
        </p:spPr>
      </p:pic>
    </p:spTree>
    <p:extLst>
      <p:ext uri="{BB962C8B-B14F-4D97-AF65-F5344CB8AC3E}">
        <p14:creationId xmlns:p14="http://schemas.microsoft.com/office/powerpoint/2010/main" val="29798354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57201" y="1170270"/>
            <a:ext cx="8229600" cy="3778510"/>
          </a:xfrm>
          <a:prstGeom prst="rect">
            <a:avLst/>
          </a:prstGeom>
        </p:spPr>
      </p:pic>
      <p:sp>
        <p:nvSpPr>
          <p:cNvPr id="2" name="标题 1"/>
          <p:cNvSpPr>
            <a:spLocks noGrp="1"/>
          </p:cNvSpPr>
          <p:nvPr>
            <p:ph type="title"/>
          </p:nvPr>
        </p:nvSpPr>
        <p:spPr/>
        <p:txBody>
          <a:bodyPr/>
          <a:lstStyle/>
          <a:p>
            <a:r>
              <a:rPr kumimoji="1" lang="zh-CN" altLang="en-US" dirty="0" smtClean="0"/>
              <a:t>从密码学开始</a:t>
            </a:r>
            <a:endParaRPr kumimoji="1" lang="zh-CN" altLang="en-US" dirty="0"/>
          </a:p>
        </p:txBody>
      </p:sp>
      <p:sp>
        <p:nvSpPr>
          <p:cNvPr id="3" name="内容占位符 2"/>
          <p:cNvSpPr>
            <a:spLocks noGrp="1"/>
          </p:cNvSpPr>
          <p:nvPr>
            <p:ph idx="1"/>
          </p:nvPr>
        </p:nvSpPr>
        <p:spPr>
          <a:xfrm>
            <a:off x="606638" y="1409329"/>
            <a:ext cx="5315573" cy="3394472"/>
          </a:xfrm>
        </p:spPr>
        <p:txBody>
          <a:bodyPr/>
          <a:lstStyle/>
          <a:p>
            <a:pPr marL="0" indent="0">
              <a:buNone/>
            </a:pPr>
            <a:r>
              <a:rPr lang="zh-CN" altLang="en-US" dirty="0" smtClean="0">
                <a:solidFill>
                  <a:schemeClr val="bg1"/>
                </a:solidFill>
              </a:rPr>
              <a:t>“</a:t>
            </a:r>
            <a:r>
              <a:rPr lang="zh-CN" altLang="en-US" dirty="0">
                <a:solidFill>
                  <a:schemeClr val="bg1"/>
                </a:solidFill>
              </a:rPr>
              <a:t>密码学是关于如何在敌人存在的环境中通讯</a:t>
            </a:r>
            <a:r>
              <a:rPr lang="zh-CN" altLang="en-US" dirty="0" smtClean="0">
                <a:solidFill>
                  <a:schemeClr val="bg1"/>
                </a:solidFill>
              </a:rPr>
              <a:t>”</a:t>
            </a:r>
            <a:endParaRPr lang="en-US" altLang="zh-CN" dirty="0" smtClean="0">
              <a:solidFill>
                <a:schemeClr val="bg1"/>
              </a:solidFill>
            </a:endParaRPr>
          </a:p>
          <a:p>
            <a:pPr marL="0" indent="0">
              <a:buNone/>
            </a:pPr>
            <a:endParaRPr kumimoji="1" lang="en-US" altLang="zh-CN" dirty="0">
              <a:solidFill>
                <a:schemeClr val="bg1"/>
              </a:solidFill>
            </a:endParaRPr>
          </a:p>
          <a:p>
            <a:pPr marL="0" indent="0">
              <a:buNone/>
            </a:pPr>
            <a:r>
              <a:rPr kumimoji="1" lang="en-US" altLang="zh-CN" dirty="0" smtClean="0">
                <a:solidFill>
                  <a:schemeClr val="bg1"/>
                </a:solidFill>
              </a:rPr>
              <a:t>       </a:t>
            </a:r>
            <a:endParaRPr kumimoji="1" lang="en-US" altLang="zh-CN" dirty="0">
              <a:solidFill>
                <a:schemeClr val="bg1"/>
              </a:solidFill>
            </a:endParaRPr>
          </a:p>
          <a:p>
            <a:pPr marL="0" indent="0">
              <a:buNone/>
            </a:pPr>
            <a:endParaRPr kumimoji="1" lang="en-US" altLang="zh-CN" sz="2400" b="1" dirty="0" smtClean="0">
              <a:solidFill>
                <a:schemeClr val="bg1"/>
              </a:solidFill>
            </a:endParaRPr>
          </a:p>
          <a:p>
            <a:pPr marL="0" indent="0">
              <a:buNone/>
            </a:pPr>
            <a:r>
              <a:rPr kumimoji="1" lang="en-US" altLang="zh-CN" sz="2400" b="1" dirty="0" smtClean="0">
                <a:solidFill>
                  <a:schemeClr val="bg1"/>
                </a:solidFill>
              </a:rPr>
              <a:t> </a:t>
            </a:r>
            <a:r>
              <a:rPr kumimoji="1" lang="zh-CN" altLang="en-US" sz="2400" b="1" dirty="0" smtClean="0">
                <a:solidFill>
                  <a:schemeClr val="bg1"/>
                </a:solidFill>
              </a:rPr>
              <a:t>密码学专家</a:t>
            </a:r>
            <a:r>
              <a:rPr kumimoji="1" lang="en-US" altLang="zh-CN" sz="2400" b="1" dirty="0" smtClean="0">
                <a:solidFill>
                  <a:schemeClr val="bg1"/>
                </a:solidFill>
              </a:rPr>
              <a:t> Ron </a:t>
            </a:r>
            <a:r>
              <a:rPr kumimoji="1" lang="en-US" altLang="zh-CN" sz="2400" b="1" dirty="0" err="1" smtClean="0">
                <a:solidFill>
                  <a:schemeClr val="bg1"/>
                </a:solidFill>
              </a:rPr>
              <a:t>Rivest</a:t>
            </a:r>
            <a:endParaRPr kumimoji="1" lang="zh-CN" altLang="en-US" sz="2400" b="1" dirty="0">
              <a:solidFill>
                <a:schemeClr val="bg1"/>
              </a:solidFill>
            </a:endParaRPr>
          </a:p>
        </p:txBody>
      </p:sp>
    </p:spTree>
    <p:extLst>
      <p:ext uri="{BB962C8B-B14F-4D97-AF65-F5344CB8AC3E}">
        <p14:creationId xmlns:p14="http://schemas.microsoft.com/office/powerpoint/2010/main" val="14402698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密码学想完成什么目标？</a:t>
            </a:r>
            <a:endParaRPr kumimoji="1" lang="zh-CN" altLang="en-US" dirty="0"/>
          </a:p>
        </p:txBody>
      </p:sp>
      <p:sp>
        <p:nvSpPr>
          <p:cNvPr id="3" name="内容占位符 2"/>
          <p:cNvSpPr>
            <a:spLocks noGrp="1"/>
          </p:cNvSpPr>
          <p:nvPr>
            <p:ph idx="1"/>
          </p:nvPr>
        </p:nvSpPr>
        <p:spPr/>
        <p:txBody>
          <a:bodyPr/>
          <a:lstStyle/>
          <a:p>
            <a:r>
              <a:rPr kumimoji="1" lang="zh-CN" altLang="en-US" dirty="0" smtClean="0"/>
              <a:t>不想让你看的让你看不懂。</a:t>
            </a:r>
            <a:r>
              <a:rPr kumimoji="1" lang="en-US" altLang="zh-CN" dirty="0" smtClean="0"/>
              <a:t>     </a:t>
            </a:r>
            <a:r>
              <a:rPr kumimoji="1" lang="zh-CN" altLang="en-US" dirty="0" smtClean="0"/>
              <a:t>机密性</a:t>
            </a:r>
            <a:endParaRPr kumimoji="1" lang="en-US" altLang="zh-CN" dirty="0" smtClean="0"/>
          </a:p>
          <a:p>
            <a:r>
              <a:rPr kumimoji="1" lang="zh-CN" altLang="en-US" dirty="0" smtClean="0"/>
              <a:t>不想让你的改的让你改不了。</a:t>
            </a:r>
            <a:r>
              <a:rPr kumimoji="1" lang="en-US" altLang="zh-CN" dirty="0" smtClean="0"/>
              <a:t>   </a:t>
            </a:r>
            <a:r>
              <a:rPr kumimoji="1" lang="zh-CN" altLang="en-US" dirty="0" smtClean="0"/>
              <a:t>完整性</a:t>
            </a:r>
            <a:endParaRPr kumimoji="1" lang="en-US" altLang="zh-CN" dirty="0" smtClean="0"/>
          </a:p>
          <a:p>
            <a:r>
              <a:rPr kumimoji="1" lang="zh-CN" altLang="en-US" dirty="0" smtClean="0"/>
              <a:t>你做过的事你抵赖不了。</a:t>
            </a:r>
            <a:r>
              <a:rPr kumimoji="1" lang="en-US" altLang="zh-CN" dirty="0" smtClean="0"/>
              <a:t>   </a:t>
            </a:r>
            <a:r>
              <a:rPr kumimoji="1" lang="zh-CN" altLang="en-US" dirty="0" smtClean="0"/>
              <a:t>不可否认性</a:t>
            </a:r>
            <a:endParaRPr kumimoji="1" lang="en-US" altLang="zh-CN" dirty="0" smtClean="0"/>
          </a:p>
          <a:p>
            <a:r>
              <a:rPr kumimoji="1" lang="zh-CN" altLang="en-US" dirty="0" smtClean="0"/>
              <a:t>你无法假冒别人。</a:t>
            </a:r>
            <a:r>
              <a:rPr kumimoji="1" lang="en-US" altLang="zh-CN" dirty="0" smtClean="0"/>
              <a:t>             </a:t>
            </a:r>
            <a:r>
              <a:rPr kumimoji="1" lang="zh-CN" altLang="en-US" dirty="0" smtClean="0"/>
              <a:t>认证性</a:t>
            </a:r>
            <a:endParaRPr kumimoji="1" lang="en-US" altLang="zh-CN" dirty="0" smtClean="0"/>
          </a:p>
          <a:p>
            <a:r>
              <a:rPr kumimoji="1" lang="zh-CN" altLang="zh-CN" dirty="0" smtClean="0"/>
              <a:t>。</a:t>
            </a:r>
            <a:r>
              <a:rPr kumimoji="1" lang="zh-CN" altLang="en-US" dirty="0" smtClean="0"/>
              <a:t>。。</a:t>
            </a:r>
            <a:endParaRPr kumimoji="1" lang="zh-CN" altLang="en-US" dirty="0"/>
          </a:p>
        </p:txBody>
      </p:sp>
    </p:spTree>
    <p:extLst>
      <p:ext uri="{BB962C8B-B14F-4D97-AF65-F5344CB8AC3E}">
        <p14:creationId xmlns:p14="http://schemas.microsoft.com/office/powerpoint/2010/main" val="37710941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最常用的密码算法</a:t>
            </a:r>
            <a:endParaRPr kumimoji="1" lang="zh-CN" altLang="en-US" dirty="0"/>
          </a:p>
        </p:txBody>
      </p:sp>
      <p:sp>
        <p:nvSpPr>
          <p:cNvPr id="3" name="内容占位符 2"/>
          <p:cNvSpPr>
            <a:spLocks noGrp="1"/>
          </p:cNvSpPr>
          <p:nvPr>
            <p:ph idx="1"/>
          </p:nvPr>
        </p:nvSpPr>
        <p:spPr/>
        <p:txBody>
          <a:bodyPr/>
          <a:lstStyle/>
          <a:p>
            <a:r>
              <a:rPr kumimoji="1" lang="zh-CN" altLang="en-US" dirty="0"/>
              <a:t>哈希算法</a:t>
            </a:r>
            <a:r>
              <a:rPr kumimoji="1" lang="zh-CN" altLang="en-US" dirty="0" smtClean="0"/>
              <a:t>（散列算法）</a:t>
            </a:r>
            <a:endParaRPr kumimoji="1" lang="en-US" altLang="zh-CN" dirty="0" smtClean="0"/>
          </a:p>
          <a:p>
            <a:endParaRPr kumimoji="1" lang="en-US" altLang="zh-CN" dirty="0"/>
          </a:p>
          <a:p>
            <a:r>
              <a:rPr kumimoji="1" lang="zh-CN" altLang="en-US" dirty="0"/>
              <a:t>加解密</a:t>
            </a:r>
            <a:r>
              <a:rPr kumimoji="1" lang="zh-CN" altLang="en-US" dirty="0" smtClean="0"/>
              <a:t>算法</a:t>
            </a:r>
            <a:endParaRPr kumimoji="1" lang="en-US" altLang="zh-CN" dirty="0"/>
          </a:p>
          <a:p>
            <a:pPr lvl="1"/>
            <a:r>
              <a:rPr kumimoji="1" lang="zh-CN" altLang="en-US" dirty="0"/>
              <a:t>对称密钥算法</a:t>
            </a:r>
            <a:r>
              <a:rPr kumimoji="1" lang="en-US" altLang="zh-CN" dirty="0"/>
              <a:t> </a:t>
            </a:r>
            <a:r>
              <a:rPr kumimoji="1" lang="en-US" altLang="zh-CN" dirty="0" smtClean="0"/>
              <a:t>   </a:t>
            </a:r>
            <a:r>
              <a:rPr kumimoji="1" lang="zh-CN" altLang="en-US" dirty="0" smtClean="0"/>
              <a:t>（</a:t>
            </a:r>
            <a:r>
              <a:rPr kumimoji="1" lang="en-US" altLang="zh-CN" dirty="0" err="1" smtClean="0"/>
              <a:t>BTC</a:t>
            </a:r>
            <a:r>
              <a:rPr kumimoji="1" lang="zh-CN" altLang="en-US" dirty="0" smtClean="0"/>
              <a:t>没有用到）</a:t>
            </a:r>
            <a:endParaRPr kumimoji="1" lang="en-US" altLang="zh-CN" dirty="0"/>
          </a:p>
          <a:p>
            <a:pPr lvl="1"/>
            <a:r>
              <a:rPr kumimoji="1" lang="zh-CN" altLang="en-US" dirty="0"/>
              <a:t>非对称密钥算法</a:t>
            </a:r>
            <a:r>
              <a:rPr kumimoji="1" lang="en-US" altLang="zh-CN" dirty="0"/>
              <a:t> </a:t>
            </a:r>
            <a:r>
              <a:rPr kumimoji="1" lang="zh-CN" altLang="en-US" dirty="0"/>
              <a:t>（签名算法）</a:t>
            </a:r>
            <a:endParaRPr kumimoji="1" lang="en-US" altLang="zh-CN" dirty="0"/>
          </a:p>
          <a:p>
            <a:endParaRPr kumimoji="1" lang="en-US" altLang="zh-CN" dirty="0" smtClean="0"/>
          </a:p>
        </p:txBody>
      </p:sp>
    </p:spTree>
    <p:extLst>
      <p:ext uri="{BB962C8B-B14F-4D97-AF65-F5344CB8AC3E}">
        <p14:creationId xmlns:p14="http://schemas.microsoft.com/office/powerpoint/2010/main" val="571829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本次培训</a:t>
            </a:r>
            <a:endParaRPr kumimoji="1" lang="zh-CN" altLang="en-US" dirty="0"/>
          </a:p>
        </p:txBody>
      </p:sp>
      <p:sp>
        <p:nvSpPr>
          <p:cNvPr id="3" name="内容占位符 2"/>
          <p:cNvSpPr>
            <a:spLocks noGrp="1"/>
          </p:cNvSpPr>
          <p:nvPr>
            <p:ph idx="1"/>
          </p:nvPr>
        </p:nvSpPr>
        <p:spPr/>
        <p:txBody>
          <a:bodyPr/>
          <a:lstStyle/>
          <a:p>
            <a:r>
              <a:rPr kumimoji="1" lang="zh-CN" altLang="en-US" dirty="0" smtClean="0"/>
              <a:t>略微技术化，了解比特币背后的细节</a:t>
            </a:r>
            <a:endParaRPr kumimoji="1" lang="en-US" altLang="zh-CN" dirty="0" smtClean="0"/>
          </a:p>
          <a:p>
            <a:r>
              <a:rPr kumimoji="1" lang="zh-CN" altLang="en-US" dirty="0" smtClean="0"/>
              <a:t>偏重概念和理解</a:t>
            </a:r>
            <a:endParaRPr kumimoji="1" lang="en-US" altLang="zh-CN" dirty="0" smtClean="0"/>
          </a:p>
          <a:p>
            <a:r>
              <a:rPr kumimoji="1" lang="zh-CN" altLang="en-US" dirty="0" smtClean="0"/>
              <a:t>大约</a:t>
            </a:r>
            <a:r>
              <a:rPr kumimoji="1" lang="en-US" altLang="zh-CN" dirty="0"/>
              <a:t>3</a:t>
            </a:r>
            <a:r>
              <a:rPr kumimoji="1" lang="zh-CN" altLang="en-US" dirty="0" smtClean="0"/>
              <a:t>个小时</a:t>
            </a:r>
            <a:endParaRPr kumimoji="1" lang="zh-CN" altLang="en-US" dirty="0"/>
          </a:p>
        </p:txBody>
      </p:sp>
    </p:spTree>
    <p:extLst>
      <p:ext uri="{BB962C8B-B14F-4D97-AF65-F5344CB8AC3E}">
        <p14:creationId xmlns:p14="http://schemas.microsoft.com/office/powerpoint/2010/main" val="1729723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进制</a:t>
            </a:r>
            <a:r>
              <a:rPr kumimoji="1" lang="en-US" altLang="zh-CN" dirty="0" smtClean="0"/>
              <a:t> 16</a:t>
            </a:r>
            <a:r>
              <a:rPr kumimoji="1" lang="zh-CN" altLang="en-US" dirty="0" smtClean="0"/>
              <a:t>进制</a:t>
            </a:r>
            <a:endParaRPr kumimoji="1" lang="zh-CN" altLang="en-US" dirty="0"/>
          </a:p>
        </p:txBody>
      </p:sp>
      <p:sp>
        <p:nvSpPr>
          <p:cNvPr id="3" name="内容占位符 2"/>
          <p:cNvSpPr>
            <a:spLocks noGrp="1"/>
          </p:cNvSpPr>
          <p:nvPr>
            <p:ph idx="1"/>
          </p:nvPr>
        </p:nvSpPr>
        <p:spPr/>
        <p:txBody>
          <a:bodyPr/>
          <a:lstStyle/>
          <a:p>
            <a:r>
              <a:rPr kumimoji="1" lang="en-US" altLang="zh-CN" dirty="0" smtClean="0"/>
              <a:t>10</a:t>
            </a:r>
            <a:r>
              <a:rPr kumimoji="1" lang="zh-CN" altLang="en-US" dirty="0" smtClean="0"/>
              <a:t>进制用</a:t>
            </a:r>
            <a:r>
              <a:rPr kumimoji="1" lang="en-US" altLang="zh-CN" dirty="0" smtClean="0"/>
              <a:t>0123456789</a:t>
            </a:r>
            <a:r>
              <a:rPr kumimoji="1" lang="zh-CN" altLang="en-US" dirty="0" smtClean="0"/>
              <a:t>这</a:t>
            </a:r>
            <a:r>
              <a:rPr kumimoji="1" lang="en-US" altLang="zh-CN" dirty="0" smtClean="0"/>
              <a:t>10</a:t>
            </a:r>
            <a:r>
              <a:rPr kumimoji="1" lang="zh-CN" altLang="en-US" dirty="0" smtClean="0"/>
              <a:t>个字符。</a:t>
            </a:r>
            <a:endParaRPr kumimoji="1" lang="en-US" altLang="zh-CN" dirty="0" smtClean="0"/>
          </a:p>
          <a:p>
            <a:r>
              <a:rPr kumimoji="1" lang="en-US" altLang="zh-CN" dirty="0" smtClean="0"/>
              <a:t>16</a:t>
            </a:r>
            <a:r>
              <a:rPr kumimoji="1" lang="zh-CN" altLang="en-US" dirty="0" smtClean="0"/>
              <a:t>进制用</a:t>
            </a:r>
            <a:r>
              <a:rPr kumimoji="1" lang="en-US" altLang="zh-CN" dirty="0" smtClean="0"/>
              <a:t>0123456789ABCDEF</a:t>
            </a:r>
            <a:r>
              <a:rPr kumimoji="1" lang="zh-CN" altLang="en-US" dirty="0" smtClean="0"/>
              <a:t>这</a:t>
            </a:r>
            <a:r>
              <a:rPr kumimoji="1" lang="en-US" altLang="zh-CN" dirty="0" smtClean="0"/>
              <a:t>16</a:t>
            </a:r>
            <a:r>
              <a:rPr kumimoji="1" lang="zh-CN" altLang="en-US" dirty="0" smtClean="0"/>
              <a:t>个字符。</a:t>
            </a:r>
            <a:endParaRPr kumimoji="1" lang="en-US" altLang="zh-CN" dirty="0" smtClean="0"/>
          </a:p>
          <a:p>
            <a:r>
              <a:rPr kumimoji="1" lang="zh-CN" altLang="zh-CN" dirty="0" smtClean="0"/>
              <a:t>2</a:t>
            </a:r>
            <a:r>
              <a:rPr kumimoji="1" lang="zh-CN" altLang="en-US" dirty="0" smtClean="0"/>
              <a:t>进制用</a:t>
            </a:r>
            <a:r>
              <a:rPr kumimoji="1" lang="en-US" altLang="zh-CN" dirty="0" smtClean="0"/>
              <a:t>0</a:t>
            </a:r>
            <a:r>
              <a:rPr kumimoji="1" lang="zh-CN" altLang="en-US" dirty="0" smtClean="0"/>
              <a:t>和</a:t>
            </a:r>
            <a:r>
              <a:rPr kumimoji="1" lang="en-US" altLang="zh-CN" dirty="0" smtClean="0"/>
              <a:t>1</a:t>
            </a:r>
            <a:r>
              <a:rPr kumimoji="1" lang="zh-CN" altLang="en-US" dirty="0" smtClean="0"/>
              <a:t>。</a:t>
            </a:r>
            <a:endParaRPr kumimoji="1" lang="en-US" altLang="zh-CN" dirty="0" smtClean="0"/>
          </a:p>
          <a:p>
            <a:pPr marL="0" indent="0">
              <a:buNone/>
            </a:pPr>
            <a:r>
              <a:rPr kumimoji="1" lang="zh-CN" altLang="en-US" dirty="0" smtClean="0"/>
              <a:t>一个字母占一个字节，是</a:t>
            </a:r>
            <a:r>
              <a:rPr kumimoji="1" lang="zh-CN" altLang="zh-CN" dirty="0" smtClean="0"/>
              <a:t>8</a:t>
            </a:r>
            <a:r>
              <a:rPr kumimoji="1" lang="zh-CN" altLang="en-US" dirty="0" smtClean="0"/>
              <a:t>位（</a:t>
            </a:r>
            <a:r>
              <a:rPr kumimoji="1" lang="en-US" altLang="zh-CN" dirty="0" smtClean="0"/>
              <a:t>2</a:t>
            </a:r>
            <a:r>
              <a:rPr kumimoji="1" lang="zh-CN" altLang="en-US" dirty="0" smtClean="0"/>
              <a:t>进制）的。</a:t>
            </a:r>
            <a:endParaRPr kumimoji="1" lang="en-US" altLang="zh-CN" dirty="0" smtClean="0"/>
          </a:p>
          <a:p>
            <a:pPr marL="0" indent="0">
              <a:buNone/>
            </a:pPr>
            <a:r>
              <a:rPr kumimoji="1" lang="zh-CN" altLang="en-US" dirty="0" smtClean="0"/>
              <a:t>一个汉字可占</a:t>
            </a:r>
            <a:r>
              <a:rPr kumimoji="1" lang="en-US" altLang="zh-CN" dirty="0" smtClean="0"/>
              <a:t>2</a:t>
            </a:r>
            <a:r>
              <a:rPr kumimoji="1" lang="zh-CN" altLang="en-US" dirty="0" smtClean="0"/>
              <a:t>个字节，为</a:t>
            </a:r>
            <a:r>
              <a:rPr kumimoji="1" lang="en-US" altLang="zh-CN" dirty="0" smtClean="0"/>
              <a:t>16</a:t>
            </a:r>
            <a:r>
              <a:rPr kumimoji="1" lang="zh-CN" altLang="en-US" dirty="0" smtClean="0"/>
              <a:t>位（</a:t>
            </a:r>
            <a:r>
              <a:rPr kumimoji="1" lang="en-US" altLang="zh-CN" dirty="0" smtClean="0"/>
              <a:t>2</a:t>
            </a:r>
            <a:r>
              <a:rPr kumimoji="1" lang="zh-CN" altLang="en-US" dirty="0" smtClean="0"/>
              <a:t>进制）的。</a:t>
            </a:r>
            <a:endParaRPr kumimoji="1" lang="en-US" altLang="zh-CN" dirty="0" smtClean="0"/>
          </a:p>
        </p:txBody>
      </p:sp>
    </p:spTree>
    <p:extLst>
      <p:ext uri="{BB962C8B-B14F-4D97-AF65-F5344CB8AC3E}">
        <p14:creationId xmlns:p14="http://schemas.microsoft.com/office/powerpoint/2010/main" val="171380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进制</a:t>
            </a:r>
            <a:r>
              <a:rPr kumimoji="1" lang="en-US" altLang="zh-CN" dirty="0" smtClean="0"/>
              <a:t>  16</a:t>
            </a:r>
            <a:r>
              <a:rPr kumimoji="1" lang="zh-CN" altLang="en-US" dirty="0" smtClean="0"/>
              <a:t>进制</a:t>
            </a:r>
            <a:endParaRPr kumimoji="1" lang="zh-CN" altLang="en-US" dirty="0"/>
          </a:p>
        </p:txBody>
      </p:sp>
      <p:sp>
        <p:nvSpPr>
          <p:cNvPr id="3" name="内容占位符 2"/>
          <p:cNvSpPr>
            <a:spLocks noGrp="1"/>
          </p:cNvSpPr>
          <p:nvPr>
            <p:ph idx="1"/>
          </p:nvPr>
        </p:nvSpPr>
        <p:spPr>
          <a:xfrm>
            <a:off x="457200" y="1200151"/>
            <a:ext cx="8229600" cy="666735"/>
          </a:xfrm>
        </p:spPr>
        <p:txBody>
          <a:bodyPr/>
          <a:lstStyle/>
          <a:p>
            <a:r>
              <a:rPr kumimoji="1" lang="zh-CN" altLang="en-US" dirty="0"/>
              <a:t>一个</a:t>
            </a:r>
            <a:r>
              <a:rPr kumimoji="1" lang="en-US" altLang="zh-CN" dirty="0"/>
              <a:t>16</a:t>
            </a:r>
            <a:r>
              <a:rPr kumimoji="1" lang="zh-CN" altLang="en-US" dirty="0"/>
              <a:t>进制字符可用</a:t>
            </a:r>
            <a:r>
              <a:rPr kumimoji="1" lang="en-US" altLang="zh-CN" dirty="0"/>
              <a:t>4</a:t>
            </a:r>
            <a:r>
              <a:rPr kumimoji="1" lang="zh-CN" altLang="en-US" dirty="0"/>
              <a:t>位（</a:t>
            </a:r>
            <a:r>
              <a:rPr kumimoji="1" lang="en-US" altLang="zh-CN" dirty="0"/>
              <a:t>2</a:t>
            </a:r>
            <a:r>
              <a:rPr kumimoji="1" lang="zh-CN" altLang="en-US" dirty="0"/>
              <a:t>进制）表示</a:t>
            </a:r>
            <a:r>
              <a:rPr kumimoji="1" lang="zh-CN" altLang="en-US" dirty="0" smtClean="0"/>
              <a:t>。</a:t>
            </a:r>
            <a:endParaRPr kumimoji="1" lang="zh-CN" altLang="en-US" dirty="0"/>
          </a:p>
        </p:txBody>
      </p:sp>
      <p:sp>
        <p:nvSpPr>
          <p:cNvPr id="4" name="文本框 3"/>
          <p:cNvSpPr txBox="1"/>
          <p:nvPr/>
        </p:nvSpPr>
        <p:spPr>
          <a:xfrm>
            <a:off x="1468854" y="2218840"/>
            <a:ext cx="5248094" cy="2000548"/>
          </a:xfrm>
          <a:prstGeom prst="rect">
            <a:avLst/>
          </a:prstGeom>
          <a:noFill/>
        </p:spPr>
        <p:txBody>
          <a:bodyPr wrap="square" rtlCol="0">
            <a:spAutoFit/>
          </a:bodyPr>
          <a:lstStyle/>
          <a:p>
            <a:r>
              <a:rPr kumimoji="1" lang="en-US" altLang="zh-CN" sz="2800" dirty="0"/>
              <a:t>	0     1     2     3      4     5     6     7</a:t>
            </a:r>
          </a:p>
          <a:p>
            <a:r>
              <a:rPr kumimoji="1" lang="en-US" altLang="zh-CN" sz="2800" dirty="0"/>
              <a:t>  </a:t>
            </a:r>
            <a:r>
              <a:rPr kumimoji="1" lang="en-US" altLang="zh-CN" sz="2800" dirty="0" smtClean="0"/>
              <a:t> </a:t>
            </a:r>
            <a:r>
              <a:rPr kumimoji="1" lang="en-US" altLang="zh-CN" sz="2000" dirty="0" smtClean="0">
                <a:solidFill>
                  <a:srgbClr val="4F81BD"/>
                </a:solidFill>
              </a:rPr>
              <a:t>0000  0001 </a:t>
            </a:r>
            <a:r>
              <a:rPr kumimoji="1" lang="en-US" altLang="zh-CN" sz="2000" dirty="0">
                <a:solidFill>
                  <a:srgbClr val="4F81BD"/>
                </a:solidFill>
              </a:rPr>
              <a:t>0010 </a:t>
            </a:r>
            <a:r>
              <a:rPr kumimoji="1" lang="en-US" altLang="zh-CN" sz="2000" dirty="0" smtClean="0">
                <a:solidFill>
                  <a:srgbClr val="4F81BD"/>
                </a:solidFill>
              </a:rPr>
              <a:t> 0011  0100  0101  </a:t>
            </a:r>
            <a:r>
              <a:rPr kumimoji="1" lang="en-US" altLang="zh-CN" sz="2000" dirty="0">
                <a:solidFill>
                  <a:srgbClr val="4F81BD"/>
                </a:solidFill>
              </a:rPr>
              <a:t>0110 0111</a:t>
            </a:r>
          </a:p>
          <a:p>
            <a:endParaRPr kumimoji="1" lang="en-US" altLang="zh-CN" sz="2000" dirty="0">
              <a:solidFill>
                <a:srgbClr val="4F81BD"/>
              </a:solidFill>
            </a:endParaRPr>
          </a:p>
          <a:p>
            <a:r>
              <a:rPr kumimoji="1" lang="en-US" altLang="zh-CN" sz="2800" dirty="0"/>
              <a:t>	8     9     a     b     c      d     e     f</a:t>
            </a:r>
          </a:p>
          <a:p>
            <a:r>
              <a:rPr kumimoji="1" lang="en-US" altLang="zh-CN" sz="2000" dirty="0">
                <a:solidFill>
                  <a:srgbClr val="4F81BD"/>
                </a:solidFill>
              </a:rPr>
              <a:t>   </a:t>
            </a:r>
            <a:r>
              <a:rPr kumimoji="1" lang="en-US" altLang="zh-CN" sz="2000" dirty="0" smtClean="0">
                <a:solidFill>
                  <a:srgbClr val="4F81BD"/>
                </a:solidFill>
              </a:rPr>
              <a:t> 1000</a:t>
            </a:r>
            <a:r>
              <a:rPr kumimoji="1" lang="en-US" altLang="zh-CN" sz="2000" dirty="0" smtClean="0"/>
              <a:t>  </a:t>
            </a:r>
            <a:r>
              <a:rPr kumimoji="1" lang="en-US" altLang="zh-CN" sz="2000" dirty="0" smtClean="0">
                <a:solidFill>
                  <a:srgbClr val="4F81BD"/>
                </a:solidFill>
              </a:rPr>
              <a:t>1001  1010 1011 1100  1101  1110  1111</a:t>
            </a:r>
            <a:endParaRPr kumimoji="1" lang="en-US" altLang="zh-CN" sz="2800" dirty="0">
              <a:solidFill>
                <a:srgbClr val="4F81BD"/>
              </a:solidFill>
            </a:endParaRPr>
          </a:p>
        </p:txBody>
      </p:sp>
    </p:spTree>
    <p:extLst>
      <p:ext uri="{BB962C8B-B14F-4D97-AF65-F5344CB8AC3E}">
        <p14:creationId xmlns:p14="http://schemas.microsoft.com/office/powerpoint/2010/main" val="3025232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进制</a:t>
            </a:r>
            <a:r>
              <a:rPr kumimoji="1" lang="en-US" altLang="zh-CN" dirty="0" smtClean="0"/>
              <a:t>  16</a:t>
            </a:r>
            <a:r>
              <a:rPr kumimoji="1" lang="zh-CN" altLang="en-US" dirty="0" smtClean="0"/>
              <a:t>进制</a:t>
            </a:r>
            <a:endParaRPr kumimoji="1" lang="zh-CN" altLang="en-US" dirty="0"/>
          </a:p>
        </p:txBody>
      </p:sp>
      <p:sp>
        <p:nvSpPr>
          <p:cNvPr id="3" name="内容占位符 2"/>
          <p:cNvSpPr>
            <a:spLocks noGrp="1"/>
          </p:cNvSpPr>
          <p:nvPr>
            <p:ph idx="1"/>
          </p:nvPr>
        </p:nvSpPr>
        <p:spPr/>
        <p:txBody>
          <a:bodyPr/>
          <a:lstStyle/>
          <a:p>
            <a:r>
              <a:rPr kumimoji="1" lang="zh-CN" altLang="en-US" dirty="0" smtClean="0"/>
              <a:t>文本：“</a:t>
            </a:r>
            <a:r>
              <a:rPr kumimoji="1" lang="en-US" altLang="zh-CN" dirty="0" smtClean="0"/>
              <a:t>day</a:t>
            </a:r>
            <a:r>
              <a:rPr kumimoji="1" lang="zh-CN" altLang="en-US" dirty="0" smtClean="0"/>
              <a:t>”</a:t>
            </a:r>
            <a:endParaRPr kumimoji="1" lang="en-US" altLang="zh-CN" dirty="0" smtClean="0"/>
          </a:p>
          <a:p>
            <a:r>
              <a:rPr kumimoji="1" lang="zh-CN" altLang="en-US" dirty="0" smtClean="0"/>
              <a:t>编码为</a:t>
            </a:r>
            <a:r>
              <a:rPr kumimoji="1" lang="zh-CN" altLang="zh-CN" dirty="0" smtClean="0"/>
              <a:t>1</a:t>
            </a:r>
            <a:r>
              <a:rPr kumimoji="1" lang="en-US" altLang="zh-CN" dirty="0" smtClean="0"/>
              <a:t>6</a:t>
            </a:r>
            <a:r>
              <a:rPr kumimoji="1" lang="zh-CN" altLang="en-US" dirty="0" smtClean="0"/>
              <a:t>进制：“</a:t>
            </a:r>
            <a:r>
              <a:rPr kumimoji="1" lang="en-US" altLang="zh-CN" dirty="0" smtClean="0"/>
              <a:t>646179</a:t>
            </a:r>
            <a:r>
              <a:rPr kumimoji="1" lang="zh-CN" altLang="en-US" dirty="0" smtClean="0"/>
              <a:t>”</a:t>
            </a:r>
            <a:endParaRPr kumimoji="1" lang="en-US" altLang="zh-CN" dirty="0" smtClean="0"/>
          </a:p>
          <a:p>
            <a:r>
              <a:rPr kumimoji="1" lang="zh-CN" altLang="en-US" dirty="0" smtClean="0"/>
              <a:t>相当于进制：“</a:t>
            </a:r>
            <a:r>
              <a:rPr kumimoji="1" lang="en-US" altLang="zh-CN" sz="2000" dirty="0" smtClean="0">
                <a:solidFill>
                  <a:srgbClr val="4F81BD"/>
                </a:solidFill>
              </a:rPr>
              <a:t>0110 0100 0110 0001 0111 1001</a:t>
            </a:r>
            <a:r>
              <a:rPr kumimoji="1" lang="zh-CN" altLang="en-US" dirty="0" smtClean="0"/>
              <a:t>”</a:t>
            </a:r>
            <a:endParaRPr kumimoji="1" lang="zh-CN" altLang="en-US" dirty="0"/>
          </a:p>
        </p:txBody>
      </p:sp>
    </p:spTree>
    <p:extLst>
      <p:ext uri="{BB962C8B-B14F-4D97-AF65-F5344CB8AC3E}">
        <p14:creationId xmlns:p14="http://schemas.microsoft.com/office/powerpoint/2010/main" val="3757441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进制</a:t>
            </a:r>
            <a:r>
              <a:rPr kumimoji="1" lang="en-US" altLang="zh-CN" dirty="0" smtClean="0"/>
              <a:t>  16</a:t>
            </a:r>
            <a:r>
              <a:rPr kumimoji="1" lang="zh-CN" altLang="en-US" dirty="0" smtClean="0"/>
              <a:t>进制</a:t>
            </a:r>
            <a:endParaRPr kumimoji="1" lang="zh-CN" altLang="en-US" dirty="0"/>
          </a:p>
        </p:txBody>
      </p:sp>
      <p:sp>
        <p:nvSpPr>
          <p:cNvPr id="3" name="内容占位符 2"/>
          <p:cNvSpPr>
            <a:spLocks noGrp="1"/>
          </p:cNvSpPr>
          <p:nvPr>
            <p:ph idx="1"/>
          </p:nvPr>
        </p:nvSpPr>
        <p:spPr/>
        <p:txBody>
          <a:bodyPr/>
          <a:lstStyle/>
          <a:p>
            <a:r>
              <a:rPr kumimoji="1" lang="zh-CN" altLang="en-US" dirty="0" smtClean="0"/>
              <a:t>汉字“明天”</a:t>
            </a:r>
            <a:endParaRPr kumimoji="1" lang="en-US" altLang="zh-CN" dirty="0" smtClean="0"/>
          </a:p>
          <a:p>
            <a:r>
              <a:rPr kumimoji="1" lang="en-US" altLang="zh-CN" dirty="0" err="1" smtClean="0"/>
              <a:t>GBK</a:t>
            </a:r>
            <a:r>
              <a:rPr kumimoji="1" lang="zh-CN" altLang="en-US" dirty="0" smtClean="0"/>
              <a:t>编码</a:t>
            </a:r>
            <a:r>
              <a:rPr kumimoji="1" lang="en-US" altLang="zh-CN" dirty="0" smtClean="0"/>
              <a:t>16</a:t>
            </a:r>
            <a:r>
              <a:rPr kumimoji="1" lang="zh-CN" altLang="en-US" dirty="0" smtClean="0"/>
              <a:t>进制“</a:t>
            </a:r>
            <a:r>
              <a:rPr kumimoji="1" lang="en-US" altLang="zh-CN" dirty="0" smtClean="0"/>
              <a:t>C3F7 </a:t>
            </a:r>
            <a:r>
              <a:rPr kumimoji="1" lang="en-US" altLang="zh-CN" dirty="0" err="1" smtClean="0"/>
              <a:t>CCEC</a:t>
            </a:r>
            <a:r>
              <a:rPr kumimoji="1" lang="zh-CN" altLang="en-US" dirty="0" smtClean="0"/>
              <a:t>”</a:t>
            </a:r>
            <a:endParaRPr kumimoji="1" lang="en-US" altLang="zh-CN" dirty="0" smtClean="0"/>
          </a:p>
          <a:p>
            <a:r>
              <a:rPr kumimoji="1" lang="zh-CN" altLang="zh-CN" dirty="0" smtClean="0"/>
              <a:t>2</a:t>
            </a:r>
            <a:r>
              <a:rPr kumimoji="1" lang="zh-CN" altLang="en-US" dirty="0" smtClean="0"/>
              <a:t>进制“</a:t>
            </a:r>
            <a:r>
              <a:rPr kumimoji="1" lang="en-US" altLang="zh-CN" sz="2000" dirty="0" smtClean="0">
                <a:solidFill>
                  <a:srgbClr val="4F81BD"/>
                </a:solidFill>
              </a:rPr>
              <a:t>1100 0011 1111 0111 1100 1100 1110 1100</a:t>
            </a:r>
            <a:r>
              <a:rPr kumimoji="1" lang="zh-CN" altLang="en-US" dirty="0" smtClean="0"/>
              <a:t>”</a:t>
            </a:r>
            <a:endParaRPr kumimoji="1" lang="zh-CN" altLang="en-US" dirty="0"/>
          </a:p>
        </p:txBody>
      </p:sp>
    </p:spTree>
    <p:extLst>
      <p:ext uri="{BB962C8B-B14F-4D97-AF65-F5344CB8AC3E}">
        <p14:creationId xmlns:p14="http://schemas.microsoft.com/office/powerpoint/2010/main" val="2085353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哈希算法</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b="1" dirty="0" smtClean="0"/>
              <a:t>哈希算法：</a:t>
            </a:r>
            <a:r>
              <a:rPr kumimoji="1" lang="zh-CN" altLang="en-US" dirty="0" smtClean="0"/>
              <a:t>一种算法，把任意长度的输入做复杂的变换后，输出固定长度的输出。</a:t>
            </a:r>
            <a:endParaRPr kumimoji="1" lang="en-US" altLang="zh-CN" dirty="0" smtClean="0"/>
          </a:p>
          <a:p>
            <a:pPr marL="0" indent="0">
              <a:buNone/>
            </a:pPr>
            <a:r>
              <a:rPr kumimoji="1" lang="zh-CN" altLang="en-US" b="1" dirty="0" smtClean="0"/>
              <a:t>理想的特点：</a:t>
            </a:r>
            <a:endParaRPr kumimoji="1" lang="en-US" altLang="zh-CN" b="1" dirty="0"/>
          </a:p>
          <a:p>
            <a:pPr marL="857250" lvl="2" indent="-457200"/>
            <a:r>
              <a:rPr kumimoji="1" lang="en-US" altLang="zh-CN" dirty="0"/>
              <a:t>	</a:t>
            </a:r>
            <a:r>
              <a:rPr kumimoji="1" lang="zh-CN" altLang="en-US" sz="2800" dirty="0"/>
              <a:t>无法从输出推算出输入（不可逆</a:t>
            </a:r>
            <a:r>
              <a:rPr kumimoji="1" lang="zh-CN" altLang="en-US" sz="2800" dirty="0" smtClean="0"/>
              <a:t>）</a:t>
            </a:r>
            <a:endParaRPr kumimoji="1" lang="en-US" altLang="zh-CN" sz="2800" dirty="0"/>
          </a:p>
          <a:p>
            <a:pPr marL="857250" lvl="2" indent="-457200"/>
            <a:r>
              <a:rPr kumimoji="1" lang="en-US" altLang="zh-CN" sz="2800" dirty="0"/>
              <a:t>	</a:t>
            </a:r>
            <a:r>
              <a:rPr kumimoji="1" lang="zh-CN" altLang="en-US" sz="2800" dirty="0" smtClean="0"/>
              <a:t>对于不同的输入，产生完全不同的输出。</a:t>
            </a:r>
            <a:endParaRPr kumimoji="1" lang="en-US" altLang="zh-CN" sz="2800" dirty="0" smtClean="0"/>
          </a:p>
          <a:p>
            <a:pPr marL="857250" lvl="2" indent="-457200"/>
            <a:r>
              <a:rPr kumimoji="1" lang="en-US" altLang="zh-CN" sz="2800" dirty="0" smtClean="0"/>
              <a:t> </a:t>
            </a:r>
            <a:r>
              <a:rPr kumimoji="1" lang="zh-CN" altLang="en-US" sz="2800" dirty="0" smtClean="0"/>
              <a:t>对于特定输</a:t>
            </a:r>
            <a:r>
              <a:rPr kumimoji="1" lang="zh-CN" altLang="en-US" sz="2800" dirty="0"/>
              <a:t>出，想找到输入只能靠暴力尝试。</a:t>
            </a:r>
            <a:endParaRPr kumimoji="1" lang="en-US" altLang="zh-CN" sz="2800" dirty="0" smtClean="0"/>
          </a:p>
        </p:txBody>
      </p:sp>
    </p:spTree>
    <p:extLst>
      <p:ext uri="{BB962C8B-B14F-4D97-AF65-F5344CB8AC3E}">
        <p14:creationId xmlns:p14="http://schemas.microsoft.com/office/powerpoint/2010/main" val="231021927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 </a:t>
            </a:r>
            <a:endParaRPr kumimoji="1" lang="zh-CN" altLang="en-US" dirty="0"/>
          </a:p>
        </p:txBody>
      </p:sp>
      <p:sp>
        <p:nvSpPr>
          <p:cNvPr id="3" name="内容占位符 2"/>
          <p:cNvSpPr>
            <a:spLocks noGrp="1"/>
          </p:cNvSpPr>
          <p:nvPr>
            <p:ph idx="1"/>
          </p:nvPr>
        </p:nvSpPr>
        <p:spPr>
          <a:xfrm>
            <a:off x="457200" y="916273"/>
            <a:ext cx="8435280" cy="3394472"/>
          </a:xfrm>
        </p:spPr>
        <p:txBody>
          <a:bodyPr/>
          <a:lstStyle/>
          <a:p>
            <a:pPr marL="0" indent="0">
              <a:buNone/>
            </a:pPr>
            <a:r>
              <a:rPr lang="en-US" altLang="zh-CN" dirty="0" smtClean="0"/>
              <a:t>&gt;md5 –s “</a:t>
            </a:r>
            <a:r>
              <a:rPr lang="en-US" altLang="zh-CN" dirty="0" err="1" smtClean="0"/>
              <a:t>weijianfan</a:t>
            </a:r>
            <a:r>
              <a:rPr lang="en-US" altLang="zh-CN" dirty="0" smtClean="0"/>
              <a:t>”</a:t>
            </a:r>
            <a:endParaRPr lang="nl-NL" altLang="zh-CN" dirty="0" smtClean="0"/>
          </a:p>
          <a:p>
            <a:pPr marL="0" indent="0">
              <a:buNone/>
            </a:pPr>
            <a:r>
              <a:rPr lang="nl-NL" altLang="zh-CN" sz="2400" dirty="0" smtClean="0"/>
              <a:t>MD5 </a:t>
            </a:r>
            <a:r>
              <a:rPr lang="nl-NL" altLang="zh-CN" sz="2400" dirty="0"/>
              <a:t>("</a:t>
            </a:r>
            <a:r>
              <a:rPr lang="nl-NL" altLang="zh-CN" sz="2400" dirty="0" err="1"/>
              <a:t>weijianfan</a:t>
            </a:r>
            <a:r>
              <a:rPr lang="nl-NL" altLang="zh-CN" sz="2400" dirty="0"/>
              <a:t>") = c49262b1117b9fd1d6ebd74aaa016f3e</a:t>
            </a:r>
            <a:endParaRPr kumimoji="1" lang="en-US" altLang="zh-CN" sz="2400" dirty="0"/>
          </a:p>
          <a:p>
            <a:pPr marL="0" indent="0">
              <a:buNone/>
            </a:pPr>
            <a:r>
              <a:rPr lang="en-US" altLang="zh-CN" dirty="0"/>
              <a:t>&gt;md5 –s “</a:t>
            </a:r>
            <a:r>
              <a:rPr lang="en-US" altLang="zh-CN" dirty="0" err="1" smtClean="0"/>
              <a:t>weijianfam</a:t>
            </a:r>
            <a:r>
              <a:rPr lang="en-US" altLang="zh-CN" dirty="0" smtClean="0"/>
              <a:t>”</a:t>
            </a:r>
            <a:endParaRPr lang="nl-NL" altLang="zh-CN" dirty="0"/>
          </a:p>
          <a:p>
            <a:pPr marL="0" indent="0">
              <a:buNone/>
            </a:pPr>
            <a:r>
              <a:rPr lang="en-US" altLang="zh-CN" sz="2400" dirty="0" smtClean="0"/>
              <a:t>MD5 </a:t>
            </a:r>
            <a:r>
              <a:rPr lang="en-US" altLang="zh-CN" sz="2400" dirty="0"/>
              <a:t>("</a:t>
            </a:r>
            <a:r>
              <a:rPr lang="en-US" altLang="zh-CN" sz="2400" dirty="0" err="1"/>
              <a:t>weijianfam</a:t>
            </a:r>
            <a:r>
              <a:rPr lang="en-US" altLang="zh-CN" sz="2400" dirty="0"/>
              <a:t>") </a:t>
            </a:r>
            <a:r>
              <a:rPr lang="en-US" altLang="zh-CN" sz="2400" dirty="0" smtClean="0"/>
              <a:t>= 83cc9391aaf8c955b67ecdbf249c5fbf</a:t>
            </a:r>
            <a:endParaRPr kumimoji="1" lang="en-US" altLang="zh-CN" sz="2400" dirty="0" smtClean="0"/>
          </a:p>
          <a:p>
            <a:pPr marL="0" indent="0">
              <a:buNone/>
            </a:pPr>
            <a:r>
              <a:rPr kumimoji="1" lang="en-US" altLang="zh-CN" dirty="0" smtClean="0"/>
              <a:t>&gt;md5 </a:t>
            </a:r>
            <a:r>
              <a:rPr lang="en-US" altLang="zh-TW" dirty="0"/>
              <a:t>APT</a:t>
            </a:r>
            <a:r>
              <a:rPr lang="zh-TW" altLang="en-US" dirty="0"/>
              <a:t>攻击</a:t>
            </a:r>
            <a:r>
              <a:rPr lang="en-US" altLang="zh-TW" dirty="0"/>
              <a:t>9.10.mp4</a:t>
            </a:r>
            <a:endParaRPr kumimoji="1" lang="en-US" altLang="zh-CN" dirty="0" smtClean="0"/>
          </a:p>
          <a:p>
            <a:pPr marL="0" indent="0">
              <a:buNone/>
            </a:pPr>
            <a:r>
              <a:rPr lang="en-US" altLang="zh-TW" sz="2400" dirty="0"/>
              <a:t>MD5 (APT</a:t>
            </a:r>
            <a:r>
              <a:rPr lang="zh-TW" altLang="en-US" sz="2400" dirty="0"/>
              <a:t>攻击</a:t>
            </a:r>
            <a:r>
              <a:rPr lang="en-US" altLang="zh-TW" sz="2400" dirty="0"/>
              <a:t>9.10.mp4) = </a:t>
            </a:r>
            <a:r>
              <a:rPr lang="en-US" altLang="zh-TW" sz="2400" dirty="0" smtClean="0"/>
              <a:t>e9c2a884af7b7c6db7919f8cc8abc51b</a:t>
            </a:r>
          </a:p>
          <a:p>
            <a:pPr marL="0" indent="0">
              <a:buNone/>
            </a:pPr>
            <a:r>
              <a:rPr lang="zh-CN" altLang="en-US" dirty="0" smtClean="0"/>
              <a:t>注：该视频</a:t>
            </a:r>
            <a:r>
              <a:rPr lang="en-US" altLang="zh-CN" dirty="0" smtClean="0"/>
              <a:t>362M</a:t>
            </a:r>
            <a:r>
              <a:rPr lang="zh-CN" altLang="en-US" dirty="0" smtClean="0"/>
              <a:t>。</a:t>
            </a:r>
            <a:endParaRPr lang="en-US" altLang="zh-TW" dirty="0" smtClean="0"/>
          </a:p>
          <a:p>
            <a:pPr marL="0" indent="0">
              <a:buNone/>
            </a:pPr>
            <a:endParaRPr kumimoji="1" lang="en-US" altLang="zh-CN" dirty="0" smtClean="0"/>
          </a:p>
          <a:p>
            <a:pPr marL="0"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35</a:t>
            </a:fld>
            <a:endParaRPr lang="zh-CN" altLang="en-US" dirty="0">
              <a:solidFill>
                <a:prstClr val="black">
                  <a:tint val="75000"/>
                </a:prstClr>
              </a:solidFill>
              <a:latin typeface="Calibri"/>
              <a:ea typeface="宋体"/>
            </a:endParaRPr>
          </a:p>
        </p:txBody>
      </p:sp>
      <p:sp>
        <p:nvSpPr>
          <p:cNvPr id="6" name="标题 1"/>
          <p:cNvSpPr txBox="1">
            <a:spLocks/>
          </p:cNvSpPr>
          <p:nvPr/>
        </p:nvSpPr>
        <p:spPr>
          <a:xfrm>
            <a:off x="467544" y="0"/>
            <a:ext cx="8229600" cy="8435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华文黑体"/>
                <a:cs typeface="+mj-cs"/>
              </a:defRPr>
            </a:lvl1pPr>
          </a:lstStyle>
          <a:p>
            <a:r>
              <a:rPr kumimoji="1" lang="en-US" altLang="zh-CN" dirty="0" smtClean="0"/>
              <a:t>MD5</a:t>
            </a:r>
            <a:r>
              <a:rPr kumimoji="1" lang="zh-CN" altLang="en-US" dirty="0" smtClean="0"/>
              <a:t>生成</a:t>
            </a:r>
            <a:endParaRPr kumimoji="1" lang="zh-CN" altLang="en-US" dirty="0"/>
          </a:p>
        </p:txBody>
      </p:sp>
    </p:spTree>
    <p:extLst>
      <p:ext uri="{BB962C8B-B14F-4D97-AF65-F5344CB8AC3E}">
        <p14:creationId xmlns:p14="http://schemas.microsoft.com/office/powerpoint/2010/main" val="35668961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用户口令被</a:t>
            </a:r>
            <a:r>
              <a:rPr kumimoji="1" lang="en-US" altLang="zh-CN" dirty="0" smtClean="0"/>
              <a:t>HASH</a:t>
            </a:r>
            <a:r>
              <a:rPr kumimoji="1" lang="zh-CN" altLang="en-US" dirty="0" smtClean="0"/>
              <a:t>后再存放</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36</a:t>
            </a:fld>
            <a:endParaRPr lang="zh-CN" altLang="en-US">
              <a:solidFill>
                <a:prstClr val="black">
                  <a:tint val="75000"/>
                </a:prstClr>
              </a:solidFill>
              <a:latin typeface="Calibri"/>
              <a:ea typeface="宋体"/>
            </a:endParaRPr>
          </a:p>
        </p:txBody>
      </p:sp>
      <p:pic>
        <p:nvPicPr>
          <p:cNvPr id="7" name="图片 6"/>
          <p:cNvPicPr>
            <a:picLocks noChangeAspect="1"/>
          </p:cNvPicPr>
          <p:nvPr/>
        </p:nvPicPr>
        <p:blipFill>
          <a:blip r:embed="rId3"/>
          <a:stretch>
            <a:fillRect/>
          </a:stretch>
        </p:blipFill>
        <p:spPr>
          <a:xfrm>
            <a:off x="1240876" y="1023423"/>
            <a:ext cx="6306459" cy="3866471"/>
          </a:xfrm>
          <a:prstGeom prst="rect">
            <a:avLst/>
          </a:prstGeom>
        </p:spPr>
      </p:pic>
    </p:spTree>
    <p:extLst>
      <p:ext uri="{BB962C8B-B14F-4D97-AF65-F5344CB8AC3E}">
        <p14:creationId xmlns:p14="http://schemas.microsoft.com/office/powerpoint/2010/main" val="31502930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MD5-</a:t>
            </a:r>
            <a:r>
              <a:rPr kumimoji="1" lang="zh-CN" altLang="en-US" dirty="0" smtClean="0"/>
              <a:t>科普</a:t>
            </a:r>
            <a:endParaRPr kumimoji="1" lang="zh-CN" altLang="en-US" dirty="0"/>
          </a:p>
        </p:txBody>
      </p:sp>
      <p:sp>
        <p:nvSpPr>
          <p:cNvPr id="3" name="内容占位符 2"/>
          <p:cNvSpPr>
            <a:spLocks noGrp="1"/>
          </p:cNvSpPr>
          <p:nvPr>
            <p:ph idx="1"/>
          </p:nvPr>
        </p:nvSpPr>
        <p:spPr/>
        <p:txBody>
          <a:bodyPr>
            <a:normAutofit/>
          </a:bodyPr>
          <a:lstStyle/>
          <a:p>
            <a:r>
              <a:rPr lang="en-US" altLang="zh-CN" sz="2800" dirty="0">
                <a:latin typeface="Adobe 楷体 Std R" charset="0"/>
                <a:ea typeface="Adobe 楷体 Std R" charset="0"/>
                <a:cs typeface="Adobe 楷体 Std R" charset="0"/>
              </a:rPr>
              <a:t>Message-Digest Algorithm </a:t>
            </a:r>
            <a:r>
              <a:rPr lang="en-US" altLang="zh-CN" sz="2800" dirty="0" smtClean="0">
                <a:latin typeface="Adobe 楷体 Std R" charset="0"/>
                <a:ea typeface="Adobe 楷体 Std R" charset="0"/>
                <a:cs typeface="Adobe 楷体 Std R" charset="0"/>
              </a:rPr>
              <a:t>5</a:t>
            </a:r>
          </a:p>
          <a:p>
            <a:r>
              <a:rPr lang="zh-CN" altLang="en-US" sz="2800" dirty="0" smtClean="0">
                <a:latin typeface="Adobe 楷体 Std R" charset="0"/>
                <a:ea typeface="Adobe 楷体 Std R" charset="0"/>
                <a:cs typeface="Adobe 楷体 Std R" charset="0"/>
              </a:rPr>
              <a:t>是使用最广泛的散列算法（</a:t>
            </a:r>
            <a:r>
              <a:rPr lang="en-US" altLang="zh-CN" sz="2800" dirty="0" smtClean="0">
                <a:latin typeface="Adobe 楷体 Std R" charset="0"/>
                <a:ea typeface="Adobe 楷体 Std R" charset="0"/>
                <a:cs typeface="Adobe 楷体 Std R" charset="0"/>
              </a:rPr>
              <a:t>Hash</a:t>
            </a:r>
            <a:r>
              <a:rPr lang="zh-CN" altLang="en-US" sz="2800" dirty="0" smtClean="0">
                <a:latin typeface="Adobe 楷体 Std R" charset="0"/>
                <a:ea typeface="Adobe 楷体 Std R" charset="0"/>
                <a:cs typeface="Adobe 楷体 Std R" charset="0"/>
              </a:rPr>
              <a:t>、哈希、杂凑），虽然面临一些攻击。</a:t>
            </a:r>
            <a:endParaRPr lang="en-US" altLang="zh-CN" sz="2800" dirty="0">
              <a:latin typeface="Adobe 楷体 Std R" charset="0"/>
              <a:ea typeface="Adobe 楷体 Std R" charset="0"/>
              <a:cs typeface="Adobe 楷体 Std R" charset="0"/>
            </a:endParaRPr>
          </a:p>
          <a:p>
            <a:r>
              <a:rPr lang="en-US" altLang="zh-CN" sz="2800" dirty="0" smtClean="0">
                <a:latin typeface="Adobe 楷体 Std R" charset="0"/>
                <a:ea typeface="Adobe 楷体 Std R" charset="0"/>
                <a:cs typeface="Adobe 楷体 Std R" charset="0"/>
              </a:rPr>
              <a:t>MD5</a:t>
            </a:r>
            <a:r>
              <a:rPr lang="zh-CN" altLang="en-US" sz="2800" dirty="0">
                <a:latin typeface="Adobe 楷体 Std R" charset="0"/>
                <a:ea typeface="Adobe 楷体 Std R" charset="0"/>
                <a:cs typeface="Adobe 楷体 Std R" charset="0"/>
              </a:rPr>
              <a:t>是由国际著名密码学家、“图灵奖”获得者兼公钥加密算法</a:t>
            </a:r>
            <a:r>
              <a:rPr lang="en-US" altLang="zh-CN" sz="2800" dirty="0">
                <a:latin typeface="Adobe 楷体 Std R" charset="0"/>
                <a:ea typeface="Adobe 楷体 Std R" charset="0"/>
                <a:cs typeface="Adobe 楷体 Std R" charset="0"/>
              </a:rPr>
              <a:t>RSA</a:t>
            </a:r>
            <a:r>
              <a:rPr lang="zh-CN" altLang="en-US" sz="2800" dirty="0">
                <a:latin typeface="Adobe 楷体 Std R" charset="0"/>
                <a:ea typeface="Adobe 楷体 Std R" charset="0"/>
                <a:cs typeface="Adobe 楷体 Std R" charset="0"/>
              </a:rPr>
              <a:t>的创始人、麻省理工大学的</a:t>
            </a:r>
            <a:r>
              <a:rPr lang="en-US" altLang="zh-CN" sz="2800" dirty="0" smtClean="0">
                <a:latin typeface="Adobe 楷体 Std R" charset="0"/>
                <a:ea typeface="Adobe 楷体 Std R" charset="0"/>
                <a:cs typeface="Adobe 楷体 Std R" charset="0"/>
              </a:rPr>
              <a:t>Ron </a:t>
            </a:r>
            <a:r>
              <a:rPr lang="en-US" altLang="zh-CN" sz="2800" dirty="0" err="1" smtClean="0">
                <a:latin typeface="Adobe 楷体 Std R" charset="0"/>
                <a:ea typeface="Adobe 楷体 Std R" charset="0"/>
                <a:cs typeface="Adobe 楷体 Std R" charset="0"/>
              </a:rPr>
              <a:t>Rivest</a:t>
            </a:r>
            <a:r>
              <a:rPr lang="zh-CN" altLang="en-US" sz="2800" dirty="0">
                <a:latin typeface="Adobe 楷体 Std R" charset="0"/>
                <a:ea typeface="Adobe 楷体 Std R" charset="0"/>
                <a:cs typeface="Adobe 楷体 Std R" charset="0"/>
              </a:rPr>
              <a:t>教授于</a:t>
            </a:r>
            <a:r>
              <a:rPr lang="en-US" altLang="zh-CN" sz="2800" dirty="0">
                <a:latin typeface="Adobe 楷体 Std R" charset="0"/>
                <a:ea typeface="Adobe 楷体 Std R" charset="0"/>
                <a:cs typeface="Adobe 楷体 Std R" charset="0"/>
              </a:rPr>
              <a:t>1991</a:t>
            </a:r>
            <a:r>
              <a:rPr lang="zh-CN" altLang="en-US" sz="2800" dirty="0">
                <a:latin typeface="Adobe 楷体 Std R" charset="0"/>
                <a:ea typeface="Adobe 楷体 Std R" charset="0"/>
                <a:cs typeface="Adobe 楷体 Std R" charset="0"/>
              </a:rPr>
              <a:t>年设计</a:t>
            </a:r>
            <a:r>
              <a:rPr lang="zh-CN" altLang="en-US" sz="2800" dirty="0" smtClean="0">
                <a:latin typeface="Adobe 楷体 Std R" charset="0"/>
                <a:ea typeface="Adobe 楷体 Std R" charset="0"/>
                <a:cs typeface="Adobe 楷体 Std R" charset="0"/>
              </a:rPr>
              <a:t>的。</a:t>
            </a:r>
            <a:endParaRPr lang="en-US" altLang="zh-CN" sz="2800" dirty="0" smtClean="0">
              <a:latin typeface="Adobe 楷体 Std R" charset="0"/>
              <a:ea typeface="Adobe 楷体 Std R" charset="0"/>
              <a:cs typeface="Adobe 楷体 Std R" charset="0"/>
            </a:endParaRPr>
          </a:p>
          <a:p>
            <a:r>
              <a:rPr lang="zh-CN" altLang="en-US" sz="2800" dirty="0" smtClean="0">
                <a:latin typeface="Adobe 楷体 Std R" charset="0"/>
                <a:ea typeface="Adobe 楷体 Std R" charset="0"/>
                <a:cs typeface="Adobe 楷体 Std R" charset="0"/>
              </a:rPr>
              <a:t>输入为任意长度报文，输出为</a:t>
            </a:r>
            <a:r>
              <a:rPr lang="en-US" altLang="zh-CN" sz="2800" dirty="0" smtClean="0">
                <a:latin typeface="Adobe 楷体 Std R" charset="0"/>
                <a:ea typeface="Adobe 楷体 Std R" charset="0"/>
                <a:cs typeface="Adobe 楷体 Std R" charset="0"/>
              </a:rPr>
              <a:t>128bit</a:t>
            </a:r>
            <a:r>
              <a:rPr lang="zh-CN" altLang="en-US" sz="2800" dirty="0" smtClean="0">
                <a:latin typeface="Adobe 楷体 Std R" charset="0"/>
                <a:ea typeface="Adobe 楷体 Std R" charset="0"/>
                <a:cs typeface="Adobe 楷体 Std R" charset="0"/>
              </a:rPr>
              <a:t>（</a:t>
            </a:r>
            <a:r>
              <a:rPr lang="en-US" altLang="zh-CN" sz="2800" dirty="0" smtClean="0">
                <a:latin typeface="Adobe 楷体 Std R" charset="0"/>
                <a:ea typeface="Adobe 楷体 Std R" charset="0"/>
                <a:cs typeface="Adobe 楷体 Std R" charset="0"/>
              </a:rPr>
              <a:t>16</a:t>
            </a:r>
            <a:r>
              <a:rPr lang="zh-CN" altLang="en-US" sz="2800" dirty="0" smtClean="0">
                <a:latin typeface="Adobe 楷体 Std R" charset="0"/>
                <a:ea typeface="Adobe 楷体 Std R" charset="0"/>
                <a:cs typeface="Adobe 楷体 Std R" charset="0"/>
              </a:rPr>
              <a:t>字节）。</a:t>
            </a:r>
            <a:endParaRPr lang="en-US" altLang="zh-CN" sz="2800" dirty="0" smtClean="0">
              <a:latin typeface="Adobe 楷体 Std R" charset="0"/>
              <a:ea typeface="Adobe 楷体 Std R" charset="0"/>
              <a:cs typeface="Adobe 楷体 Std R" charset="0"/>
            </a:endParaRPr>
          </a:p>
          <a:p>
            <a:pPr marL="0" indent="0">
              <a:buNone/>
            </a:pPr>
            <a:endParaRPr lang="zh-CN" altLang="en-US" sz="2800" dirty="0">
              <a:latin typeface="Adobe 楷体 Std R" charset="0"/>
              <a:ea typeface="Adobe 楷体 Std R" charset="0"/>
              <a:cs typeface="Adobe 楷体 Std R" charset="0"/>
            </a:endParaRPr>
          </a:p>
          <a:p>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37</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6640661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雪崩效应</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MD5 ("It is possible to build a cabin with no foundations, but not a lasting building.") = 43c8b7f658bc24388833730f5abef65c</a:t>
            </a:r>
          </a:p>
          <a:p>
            <a:r>
              <a:rPr lang="en-US" altLang="zh-CN" sz="2400" dirty="0" smtClean="0"/>
              <a:t>MD5 </a:t>
            </a:r>
            <a:r>
              <a:rPr lang="en-US" altLang="zh-CN" sz="2400" dirty="0"/>
              <a:t>("It is possible to build a cabin with no foundations. but not a lasting building.") = </a:t>
            </a:r>
            <a:r>
              <a:rPr lang="en-US" altLang="zh-CN" sz="2400" dirty="0" smtClean="0"/>
              <a:t>c2d28011ac3993d46292931a5c69cb97</a:t>
            </a:r>
          </a:p>
          <a:p>
            <a:r>
              <a:rPr kumimoji="1" lang="zh-CN" altLang="en-US" sz="2400" dirty="0" smtClean="0"/>
              <a:t>明文有微小的区别就会导致输出的严重不一致，这个特征用来鉴别是否修改过。</a:t>
            </a:r>
            <a:endParaRPr kumimoji="1" lang="zh-CN" altLang="en-US" sz="2400" dirty="0"/>
          </a:p>
        </p:txBody>
      </p:sp>
    </p:spTree>
    <p:extLst>
      <p:ext uri="{BB962C8B-B14F-4D97-AF65-F5344CB8AC3E}">
        <p14:creationId xmlns:p14="http://schemas.microsoft.com/office/powerpoint/2010/main" val="25409800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MD5</a:t>
            </a:r>
            <a:r>
              <a:rPr kumimoji="1" lang="zh-CN" altLang="en-US" dirty="0" smtClean="0"/>
              <a:t>计算过程</a:t>
            </a:r>
            <a:endParaRPr kumimoji="1" lang="zh-CN" altLang="en-US" dirty="0"/>
          </a:p>
        </p:txBody>
      </p:sp>
      <p:sp>
        <p:nvSpPr>
          <p:cNvPr id="3" name="内容占位符 2"/>
          <p:cNvSpPr>
            <a:spLocks noGrp="1"/>
          </p:cNvSpPr>
          <p:nvPr>
            <p:ph idx="1"/>
          </p:nvPr>
        </p:nvSpPr>
        <p:spPr/>
        <p:txBody>
          <a:bodyPr/>
          <a:lstStyle/>
          <a:p>
            <a:r>
              <a:rPr kumimoji="1" lang="zh-CN" altLang="en-US" dirty="0" smtClean="0"/>
              <a:t>计算过程很复杂，但速度很快。</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39</a:t>
            </a:fld>
            <a:endParaRPr lang="zh-CN" altLang="en-US">
              <a:solidFill>
                <a:prstClr val="black">
                  <a:tint val="75000"/>
                </a:prstClr>
              </a:solidFill>
              <a:latin typeface="Calibri"/>
              <a:ea typeface="宋体"/>
            </a:endParaRPr>
          </a:p>
        </p:txBody>
      </p:sp>
      <p:pic>
        <p:nvPicPr>
          <p:cNvPr id="5" name="Picture 5" descr="D:\YOUNG\Course\CryptoCourse\Figures\f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8" y="1815666"/>
            <a:ext cx="4770044" cy="23222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D:\YOUNG\Course\CryptoCourse\Figures\f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869673"/>
            <a:ext cx="3966592" cy="223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2538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2613" y="990981"/>
            <a:ext cx="5153212" cy="3394472"/>
          </a:xfrm>
        </p:spPr>
        <p:txBody>
          <a:bodyPr/>
          <a:lstStyle/>
          <a:p>
            <a:pPr marL="0" indent="0">
              <a:buNone/>
            </a:pPr>
            <a:endParaRPr kumimoji="1" lang="en-US" altLang="zh-CN" dirty="0" smtClean="0"/>
          </a:p>
          <a:p>
            <a:pPr marL="0" indent="0">
              <a:buNone/>
            </a:pPr>
            <a:r>
              <a:rPr kumimoji="1" lang="zh-CN" altLang="en-US" dirty="0" smtClean="0"/>
              <a:t>“虚拟货币是近</a:t>
            </a:r>
            <a:r>
              <a:rPr kumimoji="1" lang="en-US" altLang="zh-CN" dirty="0" smtClean="0"/>
              <a:t>500</a:t>
            </a:r>
            <a:r>
              <a:rPr kumimoji="1" lang="zh-CN" altLang="en-US" dirty="0" smtClean="0"/>
              <a:t>年来最伟大的金融创新”</a:t>
            </a:r>
            <a:endParaRPr kumimoji="1" lang="en-US" altLang="zh-CN" dirty="0" smtClean="0"/>
          </a:p>
          <a:p>
            <a:pPr marL="0" indent="0">
              <a:buNone/>
            </a:pPr>
            <a:r>
              <a:rPr kumimoji="1" lang="en-US" altLang="zh-CN" sz="2000" dirty="0" smtClean="0"/>
              <a:t>        It </a:t>
            </a:r>
            <a:r>
              <a:rPr kumimoji="1" lang="en-US" altLang="zh-CN" sz="2000" dirty="0" err="1"/>
              <a:t>is,quite</a:t>
            </a:r>
            <a:r>
              <a:rPr kumimoji="1" lang="en-US" altLang="zh-CN" sz="2000" dirty="0"/>
              <a:t> </a:t>
            </a:r>
            <a:r>
              <a:rPr kumimoji="1" lang="en-US" altLang="zh-CN" sz="2000" dirty="0" err="1"/>
              <a:t>simply,one</a:t>
            </a:r>
            <a:r>
              <a:rPr kumimoji="1" lang="en-US" altLang="zh-CN" sz="2000" dirty="0"/>
              <a:t> of the most powerful innovations in finance in 500 years.</a:t>
            </a:r>
            <a:endParaRPr kumimoji="1" lang="zh-CN" altLang="en-US" sz="2000" dirty="0"/>
          </a:p>
          <a:p>
            <a:pPr marL="0" indent="0">
              <a:buNone/>
            </a:pPr>
            <a:endParaRPr kumimoji="1" lang="en-US" altLang="zh-CN" dirty="0"/>
          </a:p>
          <a:p>
            <a:pPr marL="0" indent="0">
              <a:buNone/>
            </a:pPr>
            <a:r>
              <a:rPr kumimoji="1" lang="en-US" altLang="zh-CN" sz="2400" dirty="0" smtClean="0"/>
              <a:t>             《</a:t>
            </a:r>
            <a:r>
              <a:rPr kumimoji="1" lang="zh-CN" altLang="en-US" sz="2400" dirty="0" smtClean="0"/>
              <a:t>华尔街日报</a:t>
            </a:r>
            <a:r>
              <a:rPr kumimoji="1" lang="en-US" altLang="zh-CN" sz="2400" dirty="0" smtClean="0"/>
              <a:t>》2015.1.26</a:t>
            </a:r>
          </a:p>
        </p:txBody>
      </p:sp>
      <p:pic>
        <p:nvPicPr>
          <p:cNvPr id="6" name="图片 5"/>
          <p:cNvPicPr>
            <a:picLocks noChangeAspect="1"/>
          </p:cNvPicPr>
          <p:nvPr/>
        </p:nvPicPr>
        <p:blipFill>
          <a:blip r:embed="rId3"/>
          <a:stretch>
            <a:fillRect/>
          </a:stretch>
        </p:blipFill>
        <p:spPr>
          <a:xfrm>
            <a:off x="5695578" y="990982"/>
            <a:ext cx="3260761" cy="3529853"/>
          </a:xfrm>
          <a:prstGeom prst="rect">
            <a:avLst/>
          </a:prstGeom>
        </p:spPr>
      </p:pic>
    </p:spTree>
    <p:extLst>
      <p:ext uri="{BB962C8B-B14F-4D97-AF65-F5344CB8AC3E}">
        <p14:creationId xmlns:p14="http://schemas.microsoft.com/office/powerpoint/2010/main" val="8874017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关于碰撞</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所谓</a:t>
            </a:r>
            <a:r>
              <a:rPr kumimoji="1" lang="zh-CN" altLang="en-US" sz="2800" dirty="0" smtClean="0">
                <a:solidFill>
                  <a:srgbClr val="4F81BD"/>
                </a:solidFill>
              </a:rPr>
              <a:t>碰撞</a:t>
            </a:r>
            <a:r>
              <a:rPr kumimoji="1" lang="zh-CN" altLang="en-US" sz="2800" dirty="0" smtClean="0"/>
              <a:t>，就是不同的明文，有相同的</a:t>
            </a:r>
            <a:r>
              <a:rPr kumimoji="1" lang="en-US" altLang="zh-CN" sz="2800" dirty="0" smtClean="0"/>
              <a:t>Hash</a:t>
            </a:r>
            <a:endParaRPr kumimoji="1" lang="en-US" altLang="zh-CN" sz="2800" dirty="0" smtClean="0"/>
          </a:p>
          <a:p>
            <a:r>
              <a:rPr kumimoji="1" lang="zh-CN" altLang="en-US" sz="2800" dirty="0" smtClean="0"/>
              <a:t>注意输入是无限</a:t>
            </a:r>
            <a:r>
              <a:rPr kumimoji="1" lang="zh-CN" altLang="en-US" sz="2800" dirty="0" smtClean="0"/>
              <a:t>的，输出是有限的（</a:t>
            </a:r>
            <a:r>
              <a:rPr kumimoji="1" lang="zh-CN" altLang="zh-CN" sz="2800" dirty="0"/>
              <a:t>2</a:t>
            </a:r>
            <a:r>
              <a:rPr kumimoji="1" lang="en-US" altLang="zh-CN" sz="2800" dirty="0"/>
              <a:t>^128 = 10^</a:t>
            </a:r>
            <a:r>
              <a:rPr kumimoji="1" lang="en-US" altLang="zh-CN" sz="2800" dirty="0" smtClean="0"/>
              <a:t>38</a:t>
            </a:r>
            <a:r>
              <a:rPr kumimoji="1" lang="zh-CN" altLang="en-US" sz="2800" dirty="0" smtClean="0"/>
              <a:t>）。所以碰撞必然存在。</a:t>
            </a:r>
            <a:endParaRPr kumimoji="1" lang="en-US" altLang="zh-CN" sz="2800" dirty="0" smtClean="0"/>
          </a:p>
          <a:p>
            <a:r>
              <a:rPr kumimoji="1" lang="zh-CN" altLang="en-US" sz="2800" dirty="0" smtClean="0"/>
              <a:t>极简化考虑一个</a:t>
            </a:r>
            <a:r>
              <a:rPr kumimoji="1" lang="en-US" altLang="zh-CN" sz="2800" dirty="0" smtClean="0"/>
              <a:t>hash</a:t>
            </a:r>
            <a:r>
              <a:rPr kumimoji="1" lang="zh-CN" altLang="en-US" sz="2800" dirty="0" smtClean="0"/>
              <a:t>算法，输出只</a:t>
            </a:r>
            <a:r>
              <a:rPr kumimoji="1" lang="zh-CN" altLang="en-US" sz="2800" dirty="0" smtClean="0"/>
              <a:t>有</a:t>
            </a:r>
            <a:r>
              <a:rPr kumimoji="1" lang="zh-CN" altLang="zh-CN" sz="2800" dirty="0"/>
              <a:t>3</a:t>
            </a:r>
            <a:r>
              <a:rPr kumimoji="1" lang="zh-CN" altLang="en-US" sz="2800" dirty="0" smtClean="0"/>
              <a:t>位。</a:t>
            </a:r>
            <a:endParaRPr kumimoji="1" lang="en-US" altLang="zh-CN" sz="2800" dirty="0" smtClean="0"/>
          </a:p>
          <a:p>
            <a:pPr marL="0" indent="0">
              <a:buNone/>
            </a:pPr>
            <a:r>
              <a:rPr kumimoji="1" lang="en-US" altLang="zh-CN" sz="2800" dirty="0" smtClean="0"/>
              <a:t>     </a:t>
            </a:r>
            <a:r>
              <a:rPr kumimoji="1" lang="en-US" altLang="zh-CN" sz="2800" dirty="0" smtClean="0"/>
              <a:t>00</a:t>
            </a:r>
            <a:r>
              <a:rPr kumimoji="1" lang="en-US" altLang="zh-CN" sz="2800" dirty="0" smtClean="0"/>
              <a:t>0</a:t>
            </a:r>
            <a:r>
              <a:rPr kumimoji="1" lang="en-US" altLang="zh-CN" sz="2800" dirty="0" smtClean="0"/>
              <a:t>  0</a:t>
            </a:r>
            <a:r>
              <a:rPr kumimoji="1" lang="en-US" altLang="zh-CN" sz="2800" dirty="0" smtClean="0"/>
              <a:t>0</a:t>
            </a:r>
            <a:r>
              <a:rPr kumimoji="1" lang="en-US" altLang="zh-CN" sz="2800" dirty="0" smtClean="0"/>
              <a:t>1  </a:t>
            </a:r>
            <a:r>
              <a:rPr kumimoji="1" lang="en-US" altLang="zh-CN" sz="2800" dirty="0" smtClean="0"/>
              <a:t>0</a:t>
            </a:r>
            <a:r>
              <a:rPr kumimoji="1" lang="en-US" altLang="zh-CN" sz="2800" dirty="0" smtClean="0"/>
              <a:t>10  </a:t>
            </a:r>
            <a:r>
              <a:rPr kumimoji="1" lang="en-US" altLang="zh-CN" sz="2800" dirty="0" smtClean="0"/>
              <a:t>0</a:t>
            </a:r>
            <a:r>
              <a:rPr kumimoji="1" lang="en-US" altLang="zh-CN" sz="2800" dirty="0" smtClean="0"/>
              <a:t>11  </a:t>
            </a:r>
            <a:r>
              <a:rPr kumimoji="1" lang="en-US" altLang="zh-CN" sz="2800" dirty="0" smtClean="0"/>
              <a:t>100  101  110  111</a:t>
            </a:r>
            <a:endParaRPr kumimoji="1" lang="en-US" altLang="zh-CN" sz="2800" dirty="0" smtClean="0"/>
          </a:p>
          <a:p>
            <a:pPr marL="400050" lvl="1" indent="0">
              <a:buNone/>
            </a:pPr>
            <a:r>
              <a:rPr kumimoji="1" lang="zh-CN" altLang="en-US" sz="2000" dirty="0" smtClean="0"/>
              <a:t>对于不同的明文，输出应该平均</a:t>
            </a:r>
            <a:r>
              <a:rPr kumimoji="1" lang="zh-CN" altLang="en-US" sz="2000" dirty="0" smtClean="0"/>
              <a:t>分配在这</a:t>
            </a:r>
            <a:r>
              <a:rPr kumimoji="1" lang="en-US" altLang="zh-CN" sz="2000" dirty="0" smtClean="0"/>
              <a:t>8</a:t>
            </a:r>
            <a:r>
              <a:rPr kumimoji="1" lang="zh-CN" altLang="en-US" sz="2000" dirty="0" smtClean="0"/>
              <a:t>个输</a:t>
            </a:r>
            <a:r>
              <a:rPr kumimoji="1" lang="zh-CN" altLang="en-US" sz="2000" dirty="0" smtClean="0"/>
              <a:t>出上，那么对于输出为</a:t>
            </a:r>
            <a:r>
              <a:rPr kumimoji="1" lang="en-US" altLang="zh-CN" sz="2000" dirty="0" smtClean="0"/>
              <a:t>00</a:t>
            </a:r>
            <a:r>
              <a:rPr kumimoji="1" lang="en-US" altLang="zh-CN" sz="2000" dirty="0" smtClean="0"/>
              <a:t>0</a:t>
            </a:r>
            <a:r>
              <a:rPr kumimoji="1" lang="zh-CN" altLang="en-US" sz="2000" dirty="0" smtClean="0"/>
              <a:t>的明文</a:t>
            </a:r>
            <a:r>
              <a:rPr kumimoji="1" lang="zh-CN" altLang="en-US" sz="2000" dirty="0" smtClean="0"/>
              <a:t>，平均只需要试</a:t>
            </a:r>
            <a:r>
              <a:rPr kumimoji="1" lang="zh-CN" altLang="zh-CN" sz="2000" dirty="0"/>
              <a:t>8</a:t>
            </a:r>
            <a:r>
              <a:rPr kumimoji="1" lang="zh-CN" altLang="en-US" sz="2000" dirty="0" smtClean="0"/>
              <a:t>次</a:t>
            </a:r>
            <a:r>
              <a:rPr kumimoji="1" lang="zh-CN" altLang="en-US" sz="2000" dirty="0" smtClean="0"/>
              <a:t>，</a:t>
            </a:r>
            <a:r>
              <a:rPr kumimoji="1" lang="zh-CN" altLang="en-US" sz="2000" dirty="0" smtClean="0"/>
              <a:t>就能找到</a:t>
            </a:r>
            <a:r>
              <a:rPr kumimoji="1" lang="zh-CN" altLang="en-US" sz="2000" dirty="0" smtClean="0"/>
              <a:t>碰撞</a:t>
            </a:r>
            <a:r>
              <a:rPr kumimoji="1" lang="zh-CN" altLang="en-US" sz="2000" dirty="0" smtClean="0"/>
              <a:t>。</a:t>
            </a:r>
            <a:endParaRPr kumimoji="1" lang="en-US" altLang="zh-CN" sz="2000" dirty="0"/>
          </a:p>
        </p:txBody>
      </p:sp>
    </p:spTree>
    <p:extLst>
      <p:ext uri="{BB962C8B-B14F-4D97-AF65-F5344CB8AC3E}">
        <p14:creationId xmlns:p14="http://schemas.microsoft.com/office/powerpoint/2010/main" val="28336690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暴力破解口令</a:t>
            </a:r>
            <a:r>
              <a:rPr kumimoji="1" lang="en-US" altLang="zh-CN" dirty="0" smtClean="0"/>
              <a:t>MD5</a:t>
            </a:r>
            <a:r>
              <a:rPr kumimoji="1" lang="zh-CN" altLang="en-US" dirty="0" smtClean="0"/>
              <a:t>值的速度</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41</a:t>
            </a:fld>
            <a:endParaRPr lang="zh-CN" altLang="en-US" dirty="0">
              <a:solidFill>
                <a:prstClr val="black">
                  <a:tint val="75000"/>
                </a:prstClr>
              </a:solidFill>
              <a:latin typeface="Calibri"/>
              <a:ea typeface="宋体"/>
            </a:endParaRPr>
          </a:p>
        </p:txBody>
      </p:sp>
      <p:pic>
        <p:nvPicPr>
          <p:cNvPr id="5" name="图片 4"/>
          <p:cNvPicPr>
            <a:picLocks noChangeAspect="1"/>
          </p:cNvPicPr>
          <p:nvPr/>
        </p:nvPicPr>
        <p:blipFill>
          <a:blip r:embed="rId3"/>
          <a:stretch>
            <a:fillRect/>
          </a:stretch>
        </p:blipFill>
        <p:spPr>
          <a:xfrm>
            <a:off x="467552" y="1329614"/>
            <a:ext cx="8238045" cy="2670981"/>
          </a:xfrm>
          <a:prstGeom prst="rect">
            <a:avLst/>
          </a:prstGeom>
        </p:spPr>
      </p:pic>
      <p:sp>
        <p:nvSpPr>
          <p:cNvPr id="6" name="矩形 5"/>
          <p:cNvSpPr/>
          <p:nvPr/>
        </p:nvSpPr>
        <p:spPr>
          <a:xfrm>
            <a:off x="467544" y="4191942"/>
            <a:ext cx="8424936" cy="646331"/>
          </a:xfrm>
          <a:prstGeom prst="rect">
            <a:avLst/>
          </a:prstGeom>
        </p:spPr>
        <p:txBody>
          <a:bodyPr wrap="square">
            <a:spAutoFit/>
          </a:bodyPr>
          <a:lstStyle/>
          <a:p>
            <a:r>
              <a:rPr lang="en-US" altLang="zh-CN" dirty="0" smtClean="0"/>
              <a:t>PC: </a:t>
            </a:r>
            <a:r>
              <a:rPr lang="en-US" altLang="zh-CN" dirty="0"/>
              <a:t>Windows 7, 32 </a:t>
            </a:r>
            <a:r>
              <a:rPr lang="en-US" altLang="zh-CN" dirty="0" smtClean="0"/>
              <a:t>bit</a:t>
            </a:r>
            <a:r>
              <a:rPr lang="zh-CN" altLang="en-US" dirty="0" smtClean="0"/>
              <a:t>，</a:t>
            </a:r>
            <a:r>
              <a:rPr lang="en-US" altLang="zh-CN" dirty="0" smtClean="0"/>
              <a:t>Catalyst </a:t>
            </a:r>
            <a:r>
              <a:rPr lang="en-US" altLang="zh-CN" dirty="0"/>
              <a:t>14.91x </a:t>
            </a:r>
            <a:r>
              <a:rPr lang="en-US" altLang="zh-CN" dirty="0" smtClean="0"/>
              <a:t>AMD</a:t>
            </a:r>
            <a:r>
              <a:rPr lang="en-US" altLang="zh-CN" dirty="0"/>
              <a:t> </a:t>
            </a:r>
            <a:r>
              <a:rPr lang="en-US" altLang="zh-CN" dirty="0" smtClean="0"/>
              <a:t>hd7970 1000mhz </a:t>
            </a:r>
            <a:r>
              <a:rPr lang="en-US" altLang="zh-CN" dirty="0"/>
              <a:t>core </a:t>
            </a:r>
            <a:r>
              <a:rPr lang="en-US" altLang="zh-CN" dirty="0" smtClean="0"/>
              <a:t>clock</a:t>
            </a:r>
          </a:p>
          <a:p>
            <a:r>
              <a:rPr lang="en-US" altLang="zh-CN" dirty="0" err="1" smtClean="0"/>
              <a:t>oclHashcat</a:t>
            </a:r>
            <a:r>
              <a:rPr lang="en-US" altLang="zh-CN" dirty="0" smtClean="0"/>
              <a:t> </a:t>
            </a:r>
            <a:r>
              <a:rPr lang="en-US" altLang="zh-CN" dirty="0"/>
              <a:t>v1.35</a:t>
            </a:r>
            <a:endParaRPr lang="zh-CN" altLang="en-US" dirty="0"/>
          </a:p>
        </p:txBody>
      </p:sp>
    </p:spTree>
    <p:extLst>
      <p:ext uri="{BB962C8B-B14F-4D97-AF65-F5344CB8AC3E}">
        <p14:creationId xmlns:p14="http://schemas.microsoft.com/office/powerpoint/2010/main" val="20494766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SHA1 and </a:t>
            </a:r>
            <a:r>
              <a:rPr kumimoji="1" lang="en-US" altLang="zh-CN" dirty="0" smtClean="0"/>
              <a:t>SHA2</a:t>
            </a:r>
            <a:r>
              <a:rPr kumimoji="1" lang="zh-CN" altLang="en-US" dirty="0" smtClean="0"/>
              <a:t>算法</a:t>
            </a:r>
            <a:endParaRPr kumimoji="1" lang="zh-CN" altLang="en-US" dirty="0"/>
          </a:p>
        </p:txBody>
      </p:sp>
      <p:sp>
        <p:nvSpPr>
          <p:cNvPr id="3" name="内容占位符 2"/>
          <p:cNvSpPr>
            <a:spLocks noGrp="1"/>
          </p:cNvSpPr>
          <p:nvPr>
            <p:ph idx="1"/>
          </p:nvPr>
        </p:nvSpPr>
        <p:spPr/>
        <p:txBody>
          <a:bodyPr>
            <a:noAutofit/>
          </a:bodyPr>
          <a:lstStyle/>
          <a:p>
            <a:r>
              <a:rPr lang="en-US" altLang="zh-CN" sz="2400" dirty="0" smtClean="0">
                <a:latin typeface="Adobe 楷体 Std R" charset="0"/>
                <a:ea typeface="Adobe 楷体 Std R" charset="0"/>
                <a:cs typeface="Adobe 楷体 Std R" charset="0"/>
              </a:rPr>
              <a:t>SHA1</a:t>
            </a:r>
            <a:r>
              <a:rPr lang="zh-CN" altLang="en-US" sz="2400" dirty="0" smtClean="0">
                <a:latin typeface="Adobe 楷体 Std R" charset="0"/>
                <a:ea typeface="Adobe 楷体 Std R" charset="0"/>
                <a:cs typeface="Adobe 楷体 Std R" charset="0"/>
              </a:rPr>
              <a:t>（</a:t>
            </a:r>
            <a:r>
              <a:rPr lang="en-US" altLang="zh-CN" sz="2400" dirty="0">
                <a:latin typeface="Adobe 楷体 Std R" charset="0"/>
                <a:ea typeface="Adobe 楷体 Std R" charset="0"/>
                <a:cs typeface="Adobe 楷体 Std R" charset="0"/>
              </a:rPr>
              <a:t>Secure Hash Algorithm</a:t>
            </a:r>
            <a:r>
              <a:rPr lang="zh-CN" altLang="en-US" sz="2400" dirty="0" smtClean="0">
                <a:latin typeface="Adobe 楷体 Std R" charset="0"/>
                <a:ea typeface="Adobe 楷体 Std R" charset="0"/>
                <a:cs typeface="Adobe 楷体 Std R" charset="0"/>
              </a:rPr>
              <a:t>）的输入不超过</a:t>
            </a:r>
            <a:r>
              <a:rPr lang="en-US" altLang="zh-CN" sz="2400" dirty="0" smtClean="0">
                <a:latin typeface="Adobe 楷体 Std R" charset="0"/>
                <a:ea typeface="Adobe 楷体 Std R" charset="0"/>
                <a:cs typeface="Adobe 楷体 Std R" charset="0"/>
              </a:rPr>
              <a:t>2</a:t>
            </a:r>
            <a:r>
              <a:rPr lang="en-US" altLang="zh-CN" sz="2400" baseline="30000" dirty="0" smtClean="0">
                <a:latin typeface="Adobe 楷体 Std R" charset="0"/>
                <a:ea typeface="Adobe 楷体 Std R" charset="0"/>
                <a:cs typeface="Adobe 楷体 Std R" charset="0"/>
              </a:rPr>
              <a:t>64</a:t>
            </a:r>
            <a:r>
              <a:rPr lang="en-US" altLang="zh-CN" sz="2400" dirty="0" smtClean="0">
                <a:latin typeface="Adobe 楷体 Std R" charset="0"/>
                <a:ea typeface="Adobe 楷体 Std R" charset="0"/>
                <a:cs typeface="Adobe 楷体 Std R" charset="0"/>
              </a:rPr>
              <a:t>bit</a:t>
            </a:r>
            <a:r>
              <a:rPr lang="zh-CN" altLang="en-US" sz="2400" dirty="0" smtClean="0">
                <a:latin typeface="Adobe 楷体 Std R" charset="0"/>
                <a:ea typeface="Adobe 楷体 Std R" charset="0"/>
                <a:cs typeface="Adobe 楷体 Std R" charset="0"/>
              </a:rPr>
              <a:t>，输出为</a:t>
            </a:r>
            <a:r>
              <a:rPr lang="en-US" altLang="zh-CN" sz="2400" dirty="0" smtClean="0">
                <a:latin typeface="Adobe 楷体 Std R" charset="0"/>
                <a:ea typeface="Adobe 楷体 Std R" charset="0"/>
                <a:cs typeface="Adobe 楷体 Std R" charset="0"/>
              </a:rPr>
              <a:t>160bit</a:t>
            </a:r>
            <a:r>
              <a:rPr lang="zh-CN" altLang="en-US" sz="2400" dirty="0" smtClean="0">
                <a:latin typeface="Adobe 楷体 Std R" charset="0"/>
                <a:ea typeface="Adobe 楷体 Std R" charset="0"/>
                <a:cs typeface="Adobe 楷体 Std R" charset="0"/>
              </a:rPr>
              <a:t>。</a:t>
            </a:r>
            <a:r>
              <a:rPr lang="en-US" altLang="zh-CN" sz="2400" dirty="0">
                <a:latin typeface="Adobe 楷体 Std R" charset="0"/>
                <a:ea typeface="Adobe 楷体 Std R" charset="0"/>
                <a:cs typeface="Adobe 楷体 Std R" charset="0"/>
              </a:rPr>
              <a:t>SHA-1</a:t>
            </a:r>
            <a:r>
              <a:rPr lang="zh-CN" altLang="en-US" sz="2400" dirty="0">
                <a:latin typeface="Adobe 楷体 Std R" charset="0"/>
                <a:ea typeface="Adobe 楷体 Std R" charset="0"/>
                <a:cs typeface="Adobe 楷体 Std R" charset="0"/>
              </a:rPr>
              <a:t>基于</a:t>
            </a:r>
            <a:r>
              <a:rPr lang="en-US" altLang="zh-CN" sz="2400" dirty="0">
                <a:latin typeface="Adobe 楷体 Std R" charset="0"/>
                <a:ea typeface="Adobe 楷体 Std R" charset="0"/>
                <a:cs typeface="Adobe 楷体 Std R" charset="0"/>
              </a:rPr>
              <a:t>MD4</a:t>
            </a:r>
            <a:r>
              <a:rPr lang="zh-CN" altLang="en-US" sz="2400" dirty="0" smtClean="0">
                <a:latin typeface="Adobe 楷体 Std R" charset="0"/>
                <a:ea typeface="Adobe 楷体 Std R" charset="0"/>
                <a:cs typeface="Adobe 楷体 Std R" charset="0"/>
              </a:rPr>
              <a:t>。</a:t>
            </a:r>
            <a:endParaRPr lang="en-US" altLang="zh-CN" sz="2400" dirty="0" smtClean="0">
              <a:latin typeface="Adobe 楷体 Std R" charset="0"/>
              <a:ea typeface="Adobe 楷体 Std R" charset="0"/>
              <a:cs typeface="Adobe 楷体 Std R" charset="0"/>
            </a:endParaRPr>
          </a:p>
          <a:p>
            <a:pPr marL="0" indent="0">
              <a:buNone/>
            </a:pPr>
            <a:r>
              <a:rPr lang="en-US" altLang="zh-CN" sz="2400" dirty="0">
                <a:latin typeface="Adobe 楷体 Std R" charset="0"/>
                <a:ea typeface="Adobe 楷体 Std R" charset="0"/>
                <a:cs typeface="Adobe 楷体 Std R" charset="0"/>
              </a:rPr>
              <a:t> </a:t>
            </a:r>
            <a:r>
              <a:rPr lang="en-US" altLang="zh-CN" sz="2400" dirty="0" smtClean="0">
                <a:latin typeface="Adobe 楷体 Std R" charset="0"/>
                <a:ea typeface="Adobe 楷体 Std R" charset="0"/>
                <a:cs typeface="Adobe 楷体 Std R" charset="0"/>
              </a:rPr>
              <a:t>                                     </a:t>
            </a:r>
            <a:r>
              <a:rPr lang="en-US" altLang="zh-CN" sz="2400" dirty="0">
                <a:solidFill>
                  <a:schemeClr val="bg1">
                    <a:lumMod val="50000"/>
                  </a:schemeClr>
                </a:solidFill>
              </a:rPr>
              <a:t>National Security Agency (</a:t>
            </a:r>
            <a:r>
              <a:rPr lang="en-US" altLang="zh-CN" sz="2400" dirty="0" err="1">
                <a:solidFill>
                  <a:schemeClr val="bg1">
                    <a:lumMod val="50000"/>
                  </a:schemeClr>
                </a:solidFill>
              </a:rPr>
              <a:t>NSA</a:t>
            </a:r>
            <a:r>
              <a:rPr lang="en-US" altLang="zh-CN" sz="2400" dirty="0">
                <a:solidFill>
                  <a:schemeClr val="bg1">
                    <a:lumMod val="50000"/>
                  </a:schemeClr>
                </a:solidFill>
              </a:rPr>
              <a:t>). </a:t>
            </a:r>
            <a:r>
              <a:rPr lang="zh-CN" altLang="zh-CN" sz="2400" dirty="0" smtClean="0">
                <a:solidFill>
                  <a:schemeClr val="bg1">
                    <a:lumMod val="50000"/>
                  </a:schemeClr>
                </a:solidFill>
              </a:rPr>
              <a:t>1</a:t>
            </a:r>
            <a:r>
              <a:rPr lang="en-US" altLang="zh-CN" sz="2400" dirty="0" smtClean="0">
                <a:solidFill>
                  <a:schemeClr val="bg1">
                    <a:lumMod val="50000"/>
                  </a:schemeClr>
                </a:solidFill>
              </a:rPr>
              <a:t>993</a:t>
            </a:r>
            <a:endParaRPr lang="en-US" altLang="zh-CN" sz="2400" dirty="0" smtClean="0">
              <a:solidFill>
                <a:schemeClr val="bg1">
                  <a:lumMod val="50000"/>
                </a:schemeClr>
              </a:solidFill>
              <a:latin typeface="Adobe 楷体 Std R" charset="0"/>
              <a:ea typeface="Adobe 楷体 Std R" charset="0"/>
              <a:cs typeface="Adobe 楷体 Std R" charset="0"/>
            </a:endParaRPr>
          </a:p>
          <a:p>
            <a:r>
              <a:rPr lang="zh-CN" altLang="en-US" sz="2400" dirty="0" smtClean="0">
                <a:latin typeface="Adobe 楷体 Std R" charset="0"/>
                <a:ea typeface="Adobe 楷体 Std R" charset="0"/>
                <a:cs typeface="Adobe 楷体 Std R" charset="0"/>
              </a:rPr>
              <a:t>另外还有四种变体，</a:t>
            </a:r>
            <a:r>
              <a:rPr lang="en-US" altLang="zh-CN" sz="2400" dirty="0" smtClean="0">
                <a:latin typeface="Adobe 楷体 Std R" charset="0"/>
                <a:ea typeface="Adobe 楷体 Std R" charset="0"/>
                <a:cs typeface="Adobe 楷体 Std R" charset="0"/>
              </a:rPr>
              <a:t>SHA</a:t>
            </a:r>
            <a:r>
              <a:rPr lang="en-US" altLang="zh-CN" sz="2400" dirty="0">
                <a:latin typeface="Adobe 楷体 Std R" charset="0"/>
                <a:ea typeface="Adobe 楷体 Std R" charset="0"/>
                <a:cs typeface="Adobe 楷体 Std R" charset="0"/>
              </a:rPr>
              <a:t>-224, SHA-256, SHA-384 </a:t>
            </a:r>
            <a:r>
              <a:rPr lang="zh-CN" altLang="en-US" sz="2400" dirty="0">
                <a:latin typeface="Adobe 楷体 Std R" charset="0"/>
                <a:ea typeface="Adobe 楷体 Std R" charset="0"/>
                <a:cs typeface="Adobe 楷体 Std R" charset="0"/>
              </a:rPr>
              <a:t>和 </a:t>
            </a:r>
            <a:r>
              <a:rPr lang="en-US" altLang="zh-CN" sz="2400" dirty="0">
                <a:latin typeface="Adobe 楷体 Std R" charset="0"/>
                <a:ea typeface="Adobe 楷体 Std R" charset="0"/>
                <a:cs typeface="Adobe 楷体 Std R" charset="0"/>
              </a:rPr>
              <a:t>SHA-512 (</a:t>
            </a:r>
            <a:r>
              <a:rPr lang="zh-CN" altLang="en-US" sz="2400" dirty="0">
                <a:latin typeface="Adobe 楷体 Std R" charset="0"/>
                <a:ea typeface="Adobe 楷体 Std R" charset="0"/>
                <a:cs typeface="Adobe 楷体 Std R" charset="0"/>
              </a:rPr>
              <a:t>这些有时候也被称做 </a:t>
            </a:r>
            <a:r>
              <a:rPr lang="en-US" altLang="zh-CN" sz="2400" dirty="0">
                <a:latin typeface="Adobe 楷体 Std R" charset="0"/>
                <a:ea typeface="Adobe 楷体 Std R" charset="0"/>
                <a:cs typeface="Adobe 楷体 Std R" charset="0"/>
              </a:rPr>
              <a:t>SHA-</a:t>
            </a:r>
            <a:r>
              <a:rPr lang="en-US" altLang="zh-CN" sz="2400" dirty="0" smtClean="0">
                <a:latin typeface="Adobe 楷体 Std R" charset="0"/>
                <a:ea typeface="Adobe 楷体 Std R" charset="0"/>
                <a:cs typeface="Adobe 楷体 Std R" charset="0"/>
              </a:rPr>
              <a:t>2)</a:t>
            </a:r>
            <a:r>
              <a:rPr lang="zh-CN" altLang="en-US" sz="2400" dirty="0" smtClean="0">
                <a:latin typeface="Adobe 楷体 Std R" charset="0"/>
                <a:ea typeface="Adobe 楷体 Std R" charset="0"/>
                <a:cs typeface="Adobe 楷体 Std R" charset="0"/>
              </a:rPr>
              <a:t>。</a:t>
            </a:r>
            <a:endParaRPr lang="en-US" altLang="zh-CN" sz="2400" dirty="0" smtClean="0">
              <a:latin typeface="Adobe 楷体 Std R" charset="0"/>
              <a:ea typeface="Adobe 楷体 Std R" charset="0"/>
              <a:cs typeface="Adobe 楷体 Std R" charset="0"/>
            </a:endParaRPr>
          </a:p>
          <a:p>
            <a:pPr marL="0" indent="0">
              <a:buNone/>
            </a:pPr>
            <a:r>
              <a:rPr lang="en-US" altLang="zh-CN" sz="2400" dirty="0">
                <a:latin typeface="Adobe 楷体 Std R" charset="0"/>
                <a:ea typeface="Adobe 楷体 Std R" charset="0"/>
                <a:cs typeface="Adobe 楷体 Std R" charset="0"/>
              </a:rPr>
              <a:t> </a:t>
            </a:r>
            <a:r>
              <a:rPr lang="en-US" altLang="zh-CN" sz="2400" dirty="0" smtClean="0">
                <a:latin typeface="Adobe 楷体 Std R" charset="0"/>
                <a:ea typeface="Adobe 楷体 Std R" charset="0"/>
                <a:cs typeface="Adobe 楷体 Std R" charset="0"/>
              </a:rPr>
              <a:t>                                      </a:t>
            </a:r>
            <a:r>
              <a:rPr lang="en-US" altLang="zh-CN" sz="2400" dirty="0" smtClean="0">
                <a:solidFill>
                  <a:srgbClr val="7F7F7F"/>
                </a:solidFill>
              </a:rPr>
              <a:t>National </a:t>
            </a:r>
            <a:r>
              <a:rPr lang="en-US" altLang="zh-CN" sz="2400" dirty="0">
                <a:solidFill>
                  <a:srgbClr val="7F7F7F"/>
                </a:solidFill>
              </a:rPr>
              <a:t>Security Agency (NSA)</a:t>
            </a:r>
            <a:r>
              <a:rPr lang="en-US" altLang="zh-CN" sz="2400" dirty="0" smtClean="0">
                <a:solidFill>
                  <a:srgbClr val="7F7F7F"/>
                </a:solidFill>
              </a:rPr>
              <a:t>. 2001</a:t>
            </a:r>
            <a:endParaRPr lang="en-US" altLang="zh-CN" sz="2400" dirty="0" smtClean="0">
              <a:solidFill>
                <a:srgbClr val="7F7F7F"/>
              </a:solidFill>
              <a:latin typeface="Adobe 楷体 Std R" charset="0"/>
              <a:ea typeface="Adobe 楷体 Std R" charset="0"/>
              <a:cs typeface="Adobe 楷体 Std R" charset="0"/>
            </a:endParaRPr>
          </a:p>
          <a:p>
            <a:r>
              <a:rPr lang="en-US" altLang="zh-CN" sz="2400" dirty="0">
                <a:solidFill>
                  <a:schemeClr val="tx2">
                    <a:lumMod val="60000"/>
                    <a:lumOff val="40000"/>
                  </a:schemeClr>
                </a:solidFill>
                <a:latin typeface="Adobe 楷体 Std R" charset="0"/>
                <a:ea typeface="Adobe 楷体 Std R" charset="0"/>
                <a:cs typeface="Adobe 楷体 Std R" charset="0"/>
              </a:rPr>
              <a:t>MD5</a:t>
            </a:r>
            <a:r>
              <a:rPr lang="zh-CN" altLang="en-US" sz="2400" dirty="0">
                <a:solidFill>
                  <a:schemeClr val="tx2">
                    <a:lumMod val="60000"/>
                    <a:lumOff val="40000"/>
                  </a:schemeClr>
                </a:solidFill>
                <a:latin typeface="Adobe 楷体 Std R" charset="0"/>
                <a:ea typeface="Adobe 楷体 Std R" charset="0"/>
                <a:cs typeface="Adobe 楷体 Std R" charset="0"/>
              </a:rPr>
              <a:t>、</a:t>
            </a:r>
            <a:r>
              <a:rPr lang="en-US" altLang="zh-CN" sz="2400" dirty="0" err="1">
                <a:solidFill>
                  <a:schemeClr val="tx2">
                    <a:lumMod val="60000"/>
                    <a:lumOff val="40000"/>
                  </a:schemeClr>
                </a:solidFill>
                <a:latin typeface="Adobe 楷体 Std R" charset="0"/>
                <a:ea typeface="Adobe 楷体 Std R" charset="0"/>
                <a:cs typeface="Adobe 楷体 Std R" charset="0"/>
              </a:rPr>
              <a:t>SHA</a:t>
            </a:r>
            <a:r>
              <a:rPr lang="en-US" altLang="zh-CN" sz="2400" dirty="0">
                <a:solidFill>
                  <a:schemeClr val="tx2">
                    <a:lumMod val="60000"/>
                    <a:lumOff val="40000"/>
                  </a:schemeClr>
                </a:solidFill>
                <a:latin typeface="Adobe 楷体 Std R" charset="0"/>
                <a:ea typeface="Adobe 楷体 Std R" charset="0"/>
                <a:cs typeface="Adobe 楷体 Std R" charset="0"/>
              </a:rPr>
              <a:t>-</a:t>
            </a:r>
            <a:r>
              <a:rPr lang="zh-CN" altLang="zh-CN" sz="2400" dirty="0">
                <a:solidFill>
                  <a:schemeClr val="tx2">
                    <a:lumMod val="60000"/>
                    <a:lumOff val="40000"/>
                  </a:schemeClr>
                </a:solidFill>
                <a:latin typeface="Adobe 楷体 Std R" charset="0"/>
                <a:ea typeface="Adobe 楷体 Std R" charset="0"/>
                <a:cs typeface="Adobe 楷体 Std R" charset="0"/>
              </a:rPr>
              <a:t>1</a:t>
            </a:r>
            <a:r>
              <a:rPr lang="zh-CN" altLang="en-US" sz="2400" dirty="0">
                <a:solidFill>
                  <a:schemeClr val="tx2">
                    <a:lumMod val="60000"/>
                    <a:lumOff val="40000"/>
                  </a:schemeClr>
                </a:solidFill>
                <a:latin typeface="Adobe 楷体 Std R" charset="0"/>
                <a:ea typeface="Adobe 楷体 Std R" charset="0"/>
                <a:cs typeface="Adobe 楷体 Std R" charset="0"/>
              </a:rPr>
              <a:t>面临的攻击越来越多，攻击者需要的成本越来越低。越来越多的网站开始使用</a:t>
            </a:r>
            <a:r>
              <a:rPr lang="en-US" altLang="zh-CN" sz="2400" dirty="0">
                <a:solidFill>
                  <a:schemeClr val="tx2">
                    <a:lumMod val="60000"/>
                    <a:lumOff val="40000"/>
                  </a:schemeClr>
                </a:solidFill>
                <a:latin typeface="Adobe 楷体 Std R" charset="0"/>
                <a:ea typeface="Adobe 楷体 Std R" charset="0"/>
                <a:cs typeface="Adobe 楷体 Std R" charset="0"/>
              </a:rPr>
              <a:t>SHA-2</a:t>
            </a:r>
            <a:r>
              <a:rPr lang="zh-CN" altLang="en-US" sz="2400" dirty="0">
                <a:solidFill>
                  <a:schemeClr val="tx2">
                    <a:lumMod val="60000"/>
                    <a:lumOff val="40000"/>
                  </a:schemeClr>
                </a:solidFill>
                <a:latin typeface="Adobe 楷体 Std R" charset="0"/>
                <a:ea typeface="Adobe 楷体 Std R" charset="0"/>
                <a:cs typeface="Adobe 楷体 Std R" charset="0"/>
              </a:rPr>
              <a:t>，尤其是后者</a:t>
            </a:r>
            <a:r>
              <a:rPr lang="zh-CN" altLang="en-US" sz="2400" dirty="0" smtClean="0">
                <a:latin typeface="Adobe 楷体 Std R" charset="0"/>
                <a:ea typeface="Adobe 楷体 Std R" charset="0"/>
                <a:cs typeface="Adobe 楷体 Std R" charset="0"/>
              </a:rPr>
              <a:t>。</a:t>
            </a:r>
            <a:endParaRPr lang="en-US" altLang="zh-CN" sz="2400" dirty="0">
              <a:latin typeface="Adobe 楷体 Std R" charset="0"/>
              <a:ea typeface="Adobe 楷体 Std R" charset="0"/>
              <a:cs typeface="Adobe 楷体 Std R" charset="0"/>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42</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3688472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逐步弃用</a:t>
            </a:r>
            <a:r>
              <a:rPr kumimoji="1" lang="en-US" altLang="zh-CN" dirty="0" err="1" smtClean="0"/>
              <a:t>SHA</a:t>
            </a:r>
            <a:r>
              <a:rPr kumimoji="1" lang="zh-CN" altLang="en-US" dirty="0" smtClean="0"/>
              <a:t>－</a:t>
            </a:r>
            <a:r>
              <a:rPr kumimoji="1" lang="en-US" altLang="zh-CN" dirty="0" smtClean="0"/>
              <a:t>1</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t>2014</a:t>
            </a:r>
            <a:r>
              <a:rPr kumimoji="1" lang="zh-CN" altLang="en-US" sz="2800" dirty="0" smtClean="0"/>
              <a:t>年</a:t>
            </a:r>
            <a:r>
              <a:rPr kumimoji="1" lang="en-US" altLang="zh-CN" sz="2800" dirty="0" smtClean="0"/>
              <a:t>9</a:t>
            </a:r>
            <a:r>
              <a:rPr kumimoji="1" lang="zh-CN" altLang="en-US" sz="2800" dirty="0" smtClean="0"/>
              <a:t>月，</a:t>
            </a:r>
            <a:r>
              <a:rPr kumimoji="1" lang="en-US" altLang="zh-CN" sz="2800" dirty="0" smtClean="0"/>
              <a:t>Google</a:t>
            </a:r>
            <a:r>
              <a:rPr kumimoji="1" lang="zh-CN" altLang="en-US" sz="2800" dirty="0"/>
              <a:t>官方博客宣布，将在</a:t>
            </a:r>
            <a:r>
              <a:rPr kumimoji="1" lang="en-US" altLang="zh-CN" sz="2800" dirty="0"/>
              <a:t>Chrome</a:t>
            </a:r>
            <a:r>
              <a:rPr kumimoji="1" lang="zh-CN" altLang="en-US" sz="2800" dirty="0"/>
              <a:t>浏览器中逐渐降低</a:t>
            </a:r>
            <a:r>
              <a:rPr kumimoji="1" lang="en-US" altLang="zh-CN" sz="2800" dirty="0"/>
              <a:t>SHA-1</a:t>
            </a:r>
            <a:r>
              <a:rPr kumimoji="1" lang="zh-CN" altLang="en-US" sz="2800" dirty="0"/>
              <a:t>证书的安全指示，逐步停止对使用</a:t>
            </a:r>
            <a:r>
              <a:rPr kumimoji="1" lang="en-US" altLang="zh-CN" sz="2800" dirty="0"/>
              <a:t>SHA-1</a:t>
            </a:r>
            <a:r>
              <a:rPr kumimoji="1" lang="zh-CN" altLang="en-US" sz="2800" dirty="0"/>
              <a:t>散列算法证书的支持</a:t>
            </a:r>
            <a:r>
              <a:rPr kumimoji="1" lang="zh-CN" altLang="en-US" sz="2800" dirty="0" smtClean="0"/>
              <a:t>。</a:t>
            </a:r>
            <a:endParaRPr kumimoji="1" lang="en-US" altLang="zh-CN" sz="2800" dirty="0" smtClean="0"/>
          </a:p>
          <a:p>
            <a:r>
              <a:rPr lang="en-US" altLang="zh-CN" sz="2800" dirty="0"/>
              <a:t>Windows </a:t>
            </a:r>
            <a:r>
              <a:rPr lang="zh-CN" altLang="en-US" sz="2800" dirty="0" smtClean="0"/>
              <a:t>将于</a:t>
            </a:r>
            <a:r>
              <a:rPr lang="en-US" altLang="zh-CN" sz="2800" dirty="0" smtClean="0"/>
              <a:t>2017</a:t>
            </a:r>
            <a:r>
              <a:rPr lang="zh-CN" altLang="en-US" sz="2800" dirty="0" smtClean="0"/>
              <a:t>年</a:t>
            </a:r>
            <a:r>
              <a:rPr lang="en-US" altLang="zh-CN" sz="2800" dirty="0" smtClean="0"/>
              <a:t>1</a:t>
            </a:r>
            <a:r>
              <a:rPr lang="zh-CN" altLang="en-US" sz="2800" dirty="0" smtClean="0"/>
              <a:t>月</a:t>
            </a:r>
            <a:r>
              <a:rPr lang="en-US" altLang="zh-CN" sz="2800" dirty="0" smtClean="0"/>
              <a:t>1</a:t>
            </a:r>
            <a:r>
              <a:rPr lang="zh-CN" altLang="en-US" sz="2800" dirty="0" smtClean="0"/>
              <a:t>日</a:t>
            </a:r>
            <a:r>
              <a:rPr lang="zh-CN" altLang="en-US" sz="2800" dirty="0"/>
              <a:t>停止接受 </a:t>
            </a:r>
            <a:r>
              <a:rPr lang="en-US" altLang="zh-CN" sz="2800" dirty="0"/>
              <a:t>SHA-1 </a:t>
            </a:r>
            <a:r>
              <a:rPr lang="en-US" altLang="zh-CN" sz="2800" dirty="0" err="1"/>
              <a:t>SSL</a:t>
            </a:r>
            <a:r>
              <a:rPr lang="en-US" altLang="zh-CN" sz="2800" dirty="0"/>
              <a:t> </a:t>
            </a:r>
            <a:r>
              <a:rPr lang="zh-CN" altLang="en-US" sz="2800" dirty="0"/>
              <a:t>证书</a:t>
            </a:r>
            <a:r>
              <a:rPr lang="zh-CN" altLang="en-US" sz="2800" dirty="0" smtClean="0"/>
              <a:t>。</a:t>
            </a:r>
            <a:endParaRPr lang="en-US" altLang="zh-CN" sz="2800" dirty="0" smtClean="0"/>
          </a:p>
          <a:p>
            <a:r>
              <a:rPr kumimoji="1" lang="zh-CN" altLang="en-US" sz="2800" dirty="0" smtClean="0"/>
              <a:t>各主要网站都已更换为</a:t>
            </a:r>
            <a:r>
              <a:rPr kumimoji="1" lang="en-US" altLang="zh-CN" sz="2800" dirty="0" err="1" smtClean="0"/>
              <a:t>SHA</a:t>
            </a:r>
            <a:r>
              <a:rPr kumimoji="1" lang="zh-CN" altLang="en-US" sz="2800" dirty="0"/>
              <a:t>-</a:t>
            </a:r>
            <a:r>
              <a:rPr kumimoji="1" lang="en-US" altLang="zh-CN" sz="2800" dirty="0" smtClean="0"/>
              <a:t>256</a:t>
            </a:r>
            <a:r>
              <a:rPr kumimoji="1" lang="zh-CN" altLang="en-US" sz="2800" dirty="0" smtClean="0"/>
              <a:t>（</a:t>
            </a:r>
            <a:r>
              <a:rPr kumimoji="1" lang="en-US" altLang="zh-CN" sz="2800" dirty="0" err="1" smtClean="0"/>
              <a:t>SHA</a:t>
            </a:r>
            <a:r>
              <a:rPr kumimoji="1" lang="zh-CN" altLang="en-US" sz="2800" dirty="0"/>
              <a:t>-</a:t>
            </a:r>
            <a:r>
              <a:rPr kumimoji="1" lang="en-US" altLang="zh-CN" sz="2800" dirty="0" smtClean="0"/>
              <a:t>2</a:t>
            </a:r>
            <a:r>
              <a:rPr kumimoji="1" lang="zh-CN" altLang="en-US" sz="2800" dirty="0" smtClean="0"/>
              <a:t>）证书。</a:t>
            </a:r>
            <a:endParaRPr kumimoji="1" lang="en-US" altLang="zh-CN" sz="2800"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43</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2536853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思考</a:t>
            </a:r>
            <a:endParaRPr kumimoji="1" lang="zh-CN" altLang="en-US" dirty="0"/>
          </a:p>
        </p:txBody>
      </p:sp>
      <p:sp>
        <p:nvSpPr>
          <p:cNvPr id="3" name="内容占位符 2"/>
          <p:cNvSpPr>
            <a:spLocks noGrp="1"/>
          </p:cNvSpPr>
          <p:nvPr>
            <p:ph idx="1"/>
          </p:nvPr>
        </p:nvSpPr>
        <p:spPr/>
        <p:txBody>
          <a:bodyPr/>
          <a:lstStyle/>
          <a:p>
            <a:r>
              <a:rPr kumimoji="1" lang="zh-CN" altLang="en-US" dirty="0" smtClean="0"/>
              <a:t>给定一个</a:t>
            </a:r>
            <a:r>
              <a:rPr kumimoji="1" lang="en-US" altLang="zh-CN" dirty="0" smtClean="0"/>
              <a:t>hash</a:t>
            </a:r>
            <a:r>
              <a:rPr kumimoji="1" lang="zh-CN" altLang="en-US" dirty="0" smtClean="0"/>
              <a:t>值，让你找出明文。（只能暴力破解。）</a:t>
            </a:r>
            <a:endParaRPr kumimoji="1" lang="en-US" altLang="zh-CN" dirty="0" smtClean="0"/>
          </a:p>
          <a:p>
            <a:r>
              <a:rPr kumimoji="1" lang="zh-CN" altLang="en-US" dirty="0" smtClean="0"/>
              <a:t>如果让你找出第</a:t>
            </a:r>
            <a:r>
              <a:rPr kumimoji="1" lang="en-US" altLang="zh-CN" dirty="0" smtClean="0"/>
              <a:t>1</a:t>
            </a:r>
            <a:r>
              <a:rPr kumimoji="1" lang="zh-CN" altLang="en-US" dirty="0" smtClean="0"/>
              <a:t>位是</a:t>
            </a:r>
            <a:r>
              <a:rPr kumimoji="1" lang="en-US" altLang="zh-CN" dirty="0" smtClean="0"/>
              <a:t>0</a:t>
            </a:r>
            <a:r>
              <a:rPr kumimoji="1" lang="zh-CN" altLang="en-US" dirty="0" smtClean="0"/>
              <a:t>的</a:t>
            </a:r>
            <a:r>
              <a:rPr kumimoji="1" lang="en-US" altLang="zh-CN" dirty="0" smtClean="0"/>
              <a:t>hash</a:t>
            </a:r>
            <a:r>
              <a:rPr kumimoji="1" lang="zh-CN" altLang="en-US" dirty="0" smtClean="0"/>
              <a:t>值，一般大概需要两次。</a:t>
            </a:r>
            <a:endParaRPr kumimoji="1" lang="en-US" altLang="zh-CN" dirty="0" smtClean="0"/>
          </a:p>
          <a:p>
            <a:r>
              <a:rPr kumimoji="1" lang="zh-CN" altLang="en-US" dirty="0" smtClean="0"/>
              <a:t>如果让你找出前</a:t>
            </a:r>
            <a:r>
              <a:rPr kumimoji="1" lang="en-US" altLang="zh-CN" dirty="0" smtClean="0"/>
              <a:t>2</a:t>
            </a:r>
            <a:r>
              <a:rPr kumimoji="1" lang="zh-CN" altLang="en-US" dirty="0" smtClean="0"/>
              <a:t>位是</a:t>
            </a:r>
            <a:r>
              <a:rPr kumimoji="1" lang="en-US" altLang="zh-CN" dirty="0" smtClean="0"/>
              <a:t>0</a:t>
            </a:r>
            <a:r>
              <a:rPr kumimoji="1" lang="zh-CN" altLang="en-US" dirty="0" smtClean="0"/>
              <a:t>的，大概需要</a:t>
            </a:r>
            <a:r>
              <a:rPr kumimoji="1" lang="en-US" altLang="zh-CN" dirty="0" smtClean="0"/>
              <a:t>4</a:t>
            </a:r>
            <a:r>
              <a:rPr kumimoji="1" lang="zh-CN" altLang="en-US" dirty="0" smtClean="0"/>
              <a:t>次。</a:t>
            </a:r>
            <a:endParaRPr kumimoji="1" lang="en-US" altLang="zh-CN" dirty="0" smtClean="0"/>
          </a:p>
          <a:p>
            <a:r>
              <a:rPr kumimoji="1" lang="zh-CN" altLang="en-US" dirty="0" smtClean="0"/>
              <a:t>如果找出前</a:t>
            </a:r>
            <a:r>
              <a:rPr kumimoji="1" lang="en-US" altLang="zh-CN" dirty="0" smtClean="0"/>
              <a:t>3</a:t>
            </a:r>
            <a:r>
              <a:rPr kumimoji="1" lang="zh-CN" altLang="en-US" dirty="0" smtClean="0"/>
              <a:t>位是</a:t>
            </a:r>
            <a:r>
              <a:rPr kumimoji="1" lang="en-US" altLang="zh-CN" dirty="0" smtClean="0"/>
              <a:t>0</a:t>
            </a:r>
            <a:r>
              <a:rPr kumimoji="1" lang="zh-CN" altLang="en-US" dirty="0" smtClean="0"/>
              <a:t>的，几次？</a:t>
            </a:r>
            <a:endParaRPr kumimoji="1" lang="zh-CN" altLang="en-US" dirty="0"/>
          </a:p>
        </p:txBody>
      </p:sp>
    </p:spTree>
    <p:extLst>
      <p:ext uri="{BB962C8B-B14F-4D97-AF65-F5344CB8AC3E}">
        <p14:creationId xmlns:p14="http://schemas.microsoft.com/office/powerpoint/2010/main" val="22752440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6849" y="586672"/>
            <a:ext cx="8769281" cy="4074386"/>
          </a:xfrm>
        </p:spPr>
        <p:txBody>
          <a:bodyPr>
            <a:noAutofit/>
          </a:bodyPr>
          <a:lstStyle/>
          <a:p>
            <a:pPr marL="0" indent="0" algn="just">
              <a:spcBef>
                <a:spcPts val="0"/>
              </a:spcBef>
              <a:buNone/>
            </a:pPr>
            <a:r>
              <a:rPr kumimoji="1" lang="en-US" altLang="zh-CN" sz="1600" dirty="0">
                <a:latin typeface="Courier New"/>
                <a:cs typeface="Courier New"/>
              </a:rPr>
              <a:t>MD5 ("This is a test 17") = b0fc7f1d91e9053995f707a90970001d  </a:t>
            </a:r>
            <a:r>
              <a:rPr kumimoji="1" lang="en-US" altLang="zh-CN" sz="1600" dirty="0" smtClean="0">
                <a:latin typeface="Courier New"/>
                <a:cs typeface="Courier New"/>
              </a:rPr>
              <a:t>1011....</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18") = 2da096e2d33078719be1f71f19f3f10b  </a:t>
            </a:r>
            <a:r>
              <a:rPr kumimoji="1" lang="en-US" altLang="zh-CN" sz="1600" dirty="0">
                <a:latin typeface="Courier New"/>
                <a:cs typeface="Courier New"/>
              </a:rPr>
              <a:t>0010....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19") = 32333b0fcb54a8c89e3de7d6c9ad4b5c  </a:t>
            </a:r>
            <a:r>
              <a:rPr kumimoji="1" lang="en-US" altLang="zh-CN" sz="1600" dirty="0">
                <a:latin typeface="Courier New"/>
                <a:cs typeface="Courier New"/>
              </a:rPr>
              <a:t>0011....</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20") = bbe19f5c8edc2de5e19e7e374ba5e7ff  </a:t>
            </a:r>
            <a:r>
              <a:rPr kumimoji="1" lang="en-US" altLang="zh-CN" sz="1600" dirty="0">
                <a:latin typeface="Courier New"/>
                <a:cs typeface="Courier New"/>
              </a:rPr>
              <a:t>1011....</a:t>
            </a:r>
            <a:endParaRPr kumimoji="1" lang="en-US" altLang="zh-CN" sz="1600" dirty="0">
              <a:latin typeface="Courier New"/>
              <a:cs typeface="Courier New"/>
            </a:endParaRPr>
          </a:p>
          <a:p>
            <a:pPr marL="0" indent="0" algn="just">
              <a:spcBef>
                <a:spcPts val="0"/>
              </a:spcBef>
              <a:buNone/>
            </a:pPr>
            <a:r>
              <a:rPr kumimoji="1" lang="en-US" altLang="zh-CN" sz="1600" dirty="0" smtClean="0">
                <a:latin typeface="Courier New"/>
                <a:cs typeface="Courier New"/>
              </a:rPr>
              <a:t>MD5 </a:t>
            </a:r>
            <a:r>
              <a:rPr kumimoji="1" lang="en-US" altLang="zh-CN" sz="1600" dirty="0">
                <a:latin typeface="Courier New"/>
                <a:cs typeface="Courier New"/>
              </a:rPr>
              <a:t>("This is a test 21") = 95090ec4bc9582eeed1ffa5190ed6e7d  </a:t>
            </a:r>
            <a:r>
              <a:rPr kumimoji="1" lang="en-US" altLang="zh-CN" sz="1600" dirty="0">
                <a:latin typeface="Courier New"/>
                <a:cs typeface="Courier New"/>
              </a:rPr>
              <a:t>1001....</a:t>
            </a:r>
            <a:endParaRPr kumimoji="1" lang="en-US" altLang="zh-CN" sz="1600" dirty="0">
              <a:latin typeface="Courier New"/>
              <a:cs typeface="Courier New"/>
            </a:endParaRPr>
          </a:p>
          <a:p>
            <a:pPr marL="0" indent="0" algn="just">
              <a:spcBef>
                <a:spcPts val="0"/>
              </a:spcBef>
              <a:buNone/>
            </a:pPr>
            <a:r>
              <a:rPr kumimoji="1" lang="en-US" altLang="zh-CN" sz="1600" dirty="0" smtClean="0">
                <a:latin typeface="Courier New"/>
                <a:cs typeface="Courier New"/>
              </a:rPr>
              <a:t>MD5 </a:t>
            </a:r>
            <a:r>
              <a:rPr kumimoji="1" lang="en-US" altLang="zh-CN" sz="1600" dirty="0">
                <a:latin typeface="Courier New"/>
                <a:cs typeface="Courier New"/>
              </a:rPr>
              <a:t>("This is a test 22") = 2192d2e7b31a0ef78f2292631d5dd95d  </a:t>
            </a:r>
            <a:r>
              <a:rPr kumimoji="1" lang="en-US" altLang="zh-CN" sz="1600" dirty="0">
                <a:latin typeface="Courier New"/>
                <a:cs typeface="Courier New"/>
              </a:rPr>
              <a:t>0010....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23") = de2e3710ec0fa7fb59d5e28dffce88c9  </a:t>
            </a:r>
            <a:r>
              <a:rPr kumimoji="1" lang="en-US" altLang="zh-CN" sz="1600" dirty="0">
                <a:latin typeface="Courier New"/>
                <a:cs typeface="Courier New"/>
              </a:rPr>
              <a:t>1101....</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24") = 6cb7aaf335f7db96aff76568c7c528c9  </a:t>
            </a:r>
            <a:r>
              <a:rPr kumimoji="1" lang="en-US" altLang="zh-CN" sz="1600" dirty="0">
                <a:latin typeface="Courier New"/>
                <a:cs typeface="Courier New"/>
              </a:rPr>
              <a:t>0110....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25") = c7ca696058808f0185b68398bc59ab32  </a:t>
            </a:r>
            <a:r>
              <a:rPr kumimoji="1" lang="en-US" altLang="zh-CN" sz="1600" dirty="0">
                <a:latin typeface="Courier New"/>
                <a:cs typeface="Courier New"/>
              </a:rPr>
              <a:t>1100....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26") = 162f09dd9c4d8f612f710fe54e5e585b  </a:t>
            </a:r>
            <a:r>
              <a:rPr kumimoji="1" lang="en-US" altLang="zh-CN" sz="1600" dirty="0">
                <a:latin typeface="Courier New"/>
                <a:cs typeface="Courier New"/>
              </a:rPr>
              <a:t>0001....</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27") = 0daa804de33f7f8559bdb33b3e2d6f5c  </a:t>
            </a:r>
            <a:r>
              <a:rPr kumimoji="1" lang="en-US" altLang="zh-CN" sz="1600" dirty="0">
                <a:latin typeface="Courier New"/>
                <a:cs typeface="Courier New"/>
              </a:rPr>
              <a:t>0000....</a:t>
            </a:r>
            <a:endParaRPr kumimoji="1" lang="en-US" altLang="zh-CN" sz="1600" dirty="0">
              <a:latin typeface="Courier New"/>
              <a:cs typeface="Courier New"/>
            </a:endParaRPr>
          </a:p>
          <a:p>
            <a:pPr marL="0" indent="0" algn="just">
              <a:spcBef>
                <a:spcPts val="0"/>
              </a:spcBef>
              <a:buNone/>
            </a:pPr>
            <a:r>
              <a:rPr kumimoji="1" lang="en-US" altLang="zh-CN" sz="1600" dirty="0" smtClean="0">
                <a:latin typeface="Courier New"/>
                <a:cs typeface="Courier New"/>
              </a:rPr>
              <a:t>MD5 </a:t>
            </a:r>
            <a:r>
              <a:rPr kumimoji="1" lang="en-US" altLang="zh-CN" sz="1600" dirty="0">
                <a:latin typeface="Courier New"/>
                <a:cs typeface="Courier New"/>
              </a:rPr>
              <a:t>("This is a test 28") = b484f277e80c304751f00d670db98fb3  </a:t>
            </a:r>
            <a:r>
              <a:rPr kumimoji="1" lang="en-US" altLang="zh-CN" sz="1600" dirty="0">
                <a:latin typeface="Courier New"/>
                <a:cs typeface="Courier New"/>
              </a:rPr>
              <a:t>1011....</a:t>
            </a:r>
            <a:endParaRPr kumimoji="1" lang="en-US" altLang="zh-CN" sz="1600" dirty="0">
              <a:latin typeface="Courier New"/>
              <a:cs typeface="Courier New"/>
            </a:endParaRPr>
          </a:p>
          <a:p>
            <a:pPr marL="0" indent="0" algn="just">
              <a:spcBef>
                <a:spcPts val="0"/>
              </a:spcBef>
              <a:buNone/>
            </a:pPr>
            <a:r>
              <a:rPr kumimoji="1" lang="en-US" altLang="zh-CN" sz="1600" dirty="0" smtClean="0">
                <a:latin typeface="Courier New"/>
                <a:cs typeface="Courier New"/>
              </a:rPr>
              <a:t>MD5 </a:t>
            </a:r>
            <a:r>
              <a:rPr kumimoji="1" lang="en-US" altLang="zh-CN" sz="1600" dirty="0">
                <a:latin typeface="Courier New"/>
                <a:cs typeface="Courier New"/>
              </a:rPr>
              <a:t>("This is a test 29") = aa1cd22cc75b4b0eed9d48c639d3832d  </a:t>
            </a:r>
            <a:r>
              <a:rPr kumimoji="1" lang="en-US" altLang="zh-CN" sz="1600" dirty="0">
                <a:latin typeface="Courier New"/>
                <a:cs typeface="Courier New"/>
              </a:rPr>
              <a:t>1010....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30") = c11afafbbffecd4d558c5069f27ad103  </a:t>
            </a:r>
            <a:r>
              <a:rPr kumimoji="1" lang="en-US" altLang="zh-CN" sz="1600" dirty="0">
                <a:latin typeface="Courier New"/>
                <a:cs typeface="Courier New"/>
              </a:rPr>
              <a:t>1100....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31") = 4f09394865cc6094e7a618a0a152e30c  </a:t>
            </a:r>
            <a:r>
              <a:rPr kumimoji="1" lang="en-US" altLang="zh-CN" sz="1600" dirty="0">
                <a:latin typeface="Courier New"/>
                <a:cs typeface="Courier New"/>
              </a:rPr>
              <a:t>0100....</a:t>
            </a:r>
            <a:endParaRPr kumimoji="1" lang="en-US" altLang="zh-CN" sz="1600" dirty="0">
              <a:latin typeface="Courier New"/>
              <a:cs typeface="Courier New"/>
            </a:endParaRPr>
          </a:p>
          <a:p>
            <a:pPr marL="0" indent="0" algn="just">
              <a:spcBef>
                <a:spcPts val="0"/>
              </a:spcBef>
              <a:buNone/>
            </a:pPr>
            <a:r>
              <a:rPr kumimoji="1" lang="en-US" altLang="zh-CN" sz="1600" dirty="0">
                <a:latin typeface="Courier New"/>
                <a:cs typeface="Courier New"/>
              </a:rPr>
              <a:t>MD5 ("This is a test 32") = 6907ecb0a7d7887e338315331559383b  </a:t>
            </a:r>
            <a:r>
              <a:rPr kumimoji="1" lang="en-US" altLang="zh-CN" sz="1600" dirty="0">
                <a:latin typeface="Courier New"/>
                <a:cs typeface="Courier New"/>
              </a:rPr>
              <a:t>0110....</a:t>
            </a:r>
            <a:endParaRPr kumimoji="1" lang="en-US" altLang="zh-CN" sz="1600" dirty="0">
              <a:latin typeface="Courier New"/>
              <a:cs typeface="Courier New"/>
            </a:endParaRPr>
          </a:p>
          <a:p>
            <a:pPr marL="0" indent="0" algn="just">
              <a:spcBef>
                <a:spcPts val="0"/>
              </a:spcBef>
              <a:buNone/>
            </a:pPr>
            <a:endParaRPr kumimoji="1" lang="zh-CN" altLang="en-US" sz="1600" dirty="0">
              <a:latin typeface="Courier New"/>
              <a:cs typeface="Courier New"/>
            </a:endParaRPr>
          </a:p>
        </p:txBody>
      </p:sp>
      <p:sp>
        <p:nvSpPr>
          <p:cNvPr id="2" name="文本框 1"/>
          <p:cNvSpPr txBox="1"/>
          <p:nvPr/>
        </p:nvSpPr>
        <p:spPr>
          <a:xfrm>
            <a:off x="4880886" y="217340"/>
            <a:ext cx="1040434" cy="369332"/>
          </a:xfrm>
          <a:prstGeom prst="rect">
            <a:avLst/>
          </a:prstGeom>
          <a:noFill/>
        </p:spPr>
        <p:txBody>
          <a:bodyPr wrap="square" rtlCol="0">
            <a:spAutoFit/>
          </a:bodyPr>
          <a:lstStyle/>
          <a:p>
            <a:r>
              <a:rPr kumimoji="1" lang="en-US" altLang="zh-CN" dirty="0" smtClean="0"/>
              <a:t>16</a:t>
            </a:r>
            <a:r>
              <a:rPr kumimoji="1" lang="zh-CN" altLang="en-US" dirty="0" smtClean="0"/>
              <a:t>进制</a:t>
            </a:r>
            <a:endParaRPr kumimoji="1" lang="zh-CN" altLang="en-US" dirty="0"/>
          </a:p>
        </p:txBody>
      </p:sp>
      <p:sp>
        <p:nvSpPr>
          <p:cNvPr id="4" name="文本框 3"/>
          <p:cNvSpPr txBox="1"/>
          <p:nvPr/>
        </p:nvSpPr>
        <p:spPr>
          <a:xfrm>
            <a:off x="8001592" y="217340"/>
            <a:ext cx="964538" cy="369332"/>
          </a:xfrm>
          <a:prstGeom prst="rect">
            <a:avLst/>
          </a:prstGeom>
          <a:noFill/>
        </p:spPr>
        <p:txBody>
          <a:bodyPr wrap="square" rtlCol="0">
            <a:spAutoFit/>
          </a:bodyPr>
          <a:lstStyle/>
          <a:p>
            <a:r>
              <a:rPr kumimoji="1" lang="zh-CN" altLang="zh-CN" dirty="0"/>
              <a:t>2</a:t>
            </a:r>
            <a:r>
              <a:rPr kumimoji="1" lang="zh-CN" altLang="en-US" dirty="0" smtClean="0"/>
              <a:t>进制</a:t>
            </a:r>
            <a:endParaRPr kumimoji="1" lang="zh-CN" altLang="en-US" dirty="0"/>
          </a:p>
        </p:txBody>
      </p:sp>
    </p:spTree>
    <p:extLst>
      <p:ext uri="{BB962C8B-B14F-4D97-AF65-F5344CB8AC3E}">
        <p14:creationId xmlns:p14="http://schemas.microsoft.com/office/powerpoint/2010/main" val="14355387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对称加密算法</a:t>
            </a:r>
            <a:endParaRPr kumimoji="1" lang="zh-CN" altLang="en-US" dirty="0"/>
          </a:p>
        </p:txBody>
      </p:sp>
      <p:sp>
        <p:nvSpPr>
          <p:cNvPr id="3" name="内容占位符 2"/>
          <p:cNvSpPr>
            <a:spLocks noGrp="1"/>
          </p:cNvSpPr>
          <p:nvPr>
            <p:ph idx="1"/>
          </p:nvPr>
        </p:nvSpPr>
        <p:spPr/>
        <p:txBody>
          <a:bodyPr/>
          <a:lstStyle/>
          <a:p>
            <a:r>
              <a:rPr kumimoji="1" lang="zh-CN" altLang="en-US" dirty="0" smtClean="0"/>
              <a:t>明文</a:t>
            </a:r>
            <a:r>
              <a:rPr kumimoji="1" lang="en-US" altLang="zh-CN" dirty="0" smtClean="0"/>
              <a:t>   M</a:t>
            </a:r>
            <a:r>
              <a:rPr kumimoji="1" lang="zh-CN" altLang="en-US" dirty="0" smtClean="0"/>
              <a:t>，需要加密的数据</a:t>
            </a:r>
            <a:endParaRPr kumimoji="1" lang="en-US" altLang="zh-CN" dirty="0" smtClean="0"/>
          </a:p>
          <a:p>
            <a:r>
              <a:rPr kumimoji="1" lang="zh-CN" altLang="en-US" dirty="0" smtClean="0"/>
              <a:t>密文</a:t>
            </a:r>
            <a:r>
              <a:rPr kumimoji="1" lang="en-US" altLang="zh-CN" dirty="0" smtClean="0"/>
              <a:t>   C</a:t>
            </a:r>
            <a:r>
              <a:rPr kumimoji="1" lang="zh-CN" altLang="en-US" dirty="0" smtClean="0"/>
              <a:t>，经过加密的数据</a:t>
            </a:r>
            <a:endParaRPr kumimoji="1" lang="en-US" altLang="zh-CN" dirty="0" smtClean="0"/>
          </a:p>
          <a:p>
            <a:r>
              <a:rPr kumimoji="1" lang="zh-CN" altLang="en-US" dirty="0" smtClean="0"/>
              <a:t>密钥</a:t>
            </a:r>
            <a:r>
              <a:rPr kumimoji="1" lang="en-US" altLang="zh-CN" dirty="0" smtClean="0"/>
              <a:t>   Key</a:t>
            </a:r>
            <a:r>
              <a:rPr kumimoji="1" lang="zh-CN" altLang="en-US" dirty="0" smtClean="0"/>
              <a:t>，用于加密和解密</a:t>
            </a:r>
            <a:endParaRPr kumimoji="1" lang="en-US" altLang="zh-CN" dirty="0" smtClean="0"/>
          </a:p>
          <a:p>
            <a:pPr marL="0" indent="0">
              <a:buNone/>
            </a:pPr>
            <a:r>
              <a:rPr kumimoji="1" lang="en-US" altLang="zh-CN" dirty="0" smtClean="0"/>
              <a:t>               </a:t>
            </a:r>
            <a:r>
              <a:rPr lang="en-US" altLang="zh-CN" dirty="0" err="1" smtClean="0"/>
              <a:t>E</a:t>
            </a:r>
            <a:r>
              <a:rPr lang="en-US" altLang="zh-CN" baseline="-25000" dirty="0" err="1" smtClean="0"/>
              <a:t>K</a:t>
            </a:r>
            <a:r>
              <a:rPr lang="en-US" altLang="zh-CN" baseline="-25000" dirty="0" smtClean="0"/>
              <a:t> </a:t>
            </a:r>
            <a:r>
              <a:rPr lang="en-US" altLang="zh-CN" dirty="0"/>
              <a:t>(M) = </a:t>
            </a:r>
            <a:r>
              <a:rPr lang="en-US" altLang="zh-CN" dirty="0" smtClean="0"/>
              <a:t>C</a:t>
            </a:r>
          </a:p>
          <a:p>
            <a:pPr marL="0" indent="0">
              <a:buNone/>
            </a:pPr>
            <a:r>
              <a:rPr lang="en-US" altLang="zh-CN" dirty="0" smtClean="0"/>
              <a:t>               D</a:t>
            </a:r>
            <a:r>
              <a:rPr lang="en-US" altLang="zh-CN" baseline="-25000" dirty="0" smtClean="0"/>
              <a:t>K </a:t>
            </a:r>
            <a:r>
              <a:rPr lang="en-US" altLang="zh-CN" dirty="0"/>
              <a:t>(C) = </a:t>
            </a:r>
            <a:r>
              <a:rPr lang="en-US" altLang="zh-CN" dirty="0" smtClean="0"/>
              <a:t>M</a:t>
            </a:r>
            <a:r>
              <a:rPr lang="zh-CN" altLang="zh-CN" dirty="0" smtClean="0"/>
              <a:t> </a:t>
            </a:r>
            <a:endParaRPr kumimoji="1" lang="zh-CN" altLang="en-US" dirty="0"/>
          </a:p>
        </p:txBody>
      </p:sp>
    </p:spTree>
    <p:extLst>
      <p:ext uri="{BB962C8B-B14F-4D97-AF65-F5344CB8AC3E}">
        <p14:creationId xmlns:p14="http://schemas.microsoft.com/office/powerpoint/2010/main" val="27305322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57838" y="895676"/>
            <a:ext cx="8597900" cy="4136157"/>
          </a:xfrm>
          <a:prstGeom prst="rect">
            <a:avLst/>
          </a:prstGeom>
        </p:spPr>
      </p:pic>
      <p:sp>
        <p:nvSpPr>
          <p:cNvPr id="8" name="文本框 7"/>
          <p:cNvSpPr txBox="1"/>
          <p:nvPr/>
        </p:nvSpPr>
        <p:spPr>
          <a:xfrm>
            <a:off x="4108821" y="1613649"/>
            <a:ext cx="4682566" cy="1477328"/>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solidFill>
                  <a:srgbClr val="B7DEE8"/>
                </a:solidFill>
              </a:rPr>
              <a:t>&gt;</a:t>
            </a:r>
            <a:r>
              <a:rPr lang="en-US" altLang="zh-CN" dirty="0">
                <a:solidFill>
                  <a:srgbClr val="B7DEE8"/>
                </a:solidFill>
              </a:rPr>
              <a:t>python aes_test.py</a:t>
            </a:r>
            <a:endParaRPr lang="en-US" altLang="zh-CN" dirty="0" smtClean="0">
              <a:solidFill>
                <a:srgbClr val="B7DEE8"/>
              </a:solidFill>
            </a:endParaRPr>
          </a:p>
          <a:p>
            <a:r>
              <a:rPr lang="en-US" altLang="zh-CN" dirty="0" smtClean="0">
                <a:solidFill>
                  <a:schemeClr val="accent5">
                    <a:lumMod val="40000"/>
                    <a:lumOff val="60000"/>
                  </a:schemeClr>
                </a:solidFill>
              </a:rPr>
              <a:t>Text</a:t>
            </a:r>
            <a:r>
              <a:rPr lang="en-US" altLang="zh-CN" dirty="0">
                <a:solidFill>
                  <a:schemeClr val="accent5">
                    <a:lumMod val="40000"/>
                    <a:lumOff val="60000"/>
                  </a:schemeClr>
                </a:solidFill>
              </a:rPr>
              <a:t>: attack at 2 A.M.</a:t>
            </a:r>
          </a:p>
          <a:p>
            <a:r>
              <a:rPr lang="is-IS" altLang="zh-CN" dirty="0">
                <a:solidFill>
                  <a:schemeClr val="accent5">
                    <a:lumMod val="40000"/>
                    <a:lumOff val="60000"/>
                  </a:schemeClr>
                </a:solidFill>
              </a:rPr>
              <a:t>Key: 6865726520746865206b657920313642</a:t>
            </a:r>
          </a:p>
          <a:p>
            <a:r>
              <a:rPr lang="en-US" altLang="zh-CN" dirty="0">
                <a:solidFill>
                  <a:schemeClr val="accent5">
                    <a:lumMod val="40000"/>
                    <a:lumOff val="60000"/>
                  </a:schemeClr>
                </a:solidFill>
              </a:rPr>
              <a:t>Encode: b22e54e0bd8b45756108724cb8fef085</a:t>
            </a:r>
          </a:p>
          <a:p>
            <a:r>
              <a:rPr lang="en-US" altLang="zh-CN" dirty="0">
                <a:solidFill>
                  <a:schemeClr val="accent5">
                    <a:lumMod val="40000"/>
                    <a:lumOff val="60000"/>
                  </a:schemeClr>
                </a:solidFill>
              </a:rPr>
              <a:t>Decode: attack at 2 A.M.</a:t>
            </a:r>
            <a:endParaRPr kumimoji="1" lang="zh-CN" altLang="en-US" dirty="0">
              <a:solidFill>
                <a:schemeClr val="accent5">
                  <a:lumMod val="40000"/>
                  <a:lumOff val="60000"/>
                </a:schemeClr>
              </a:solidFill>
            </a:endParaRPr>
          </a:p>
        </p:txBody>
      </p:sp>
      <p:sp>
        <p:nvSpPr>
          <p:cNvPr id="9" name="标题 1"/>
          <p:cNvSpPr>
            <a:spLocks noGrp="1"/>
          </p:cNvSpPr>
          <p:nvPr>
            <p:ph type="title"/>
          </p:nvPr>
        </p:nvSpPr>
        <p:spPr>
          <a:xfrm>
            <a:off x="457200" y="41628"/>
            <a:ext cx="8229600" cy="857250"/>
          </a:xfrm>
        </p:spPr>
        <p:txBody>
          <a:bodyPr/>
          <a:lstStyle/>
          <a:p>
            <a:r>
              <a:rPr kumimoji="1" lang="zh-CN" altLang="en-US" dirty="0" smtClean="0"/>
              <a:t>加解密</a:t>
            </a:r>
            <a:r>
              <a:rPr kumimoji="1" lang="en-US" altLang="zh-CN" dirty="0" smtClean="0"/>
              <a:t>Python</a:t>
            </a:r>
            <a:r>
              <a:rPr kumimoji="1" lang="zh-CN" altLang="en-US" dirty="0" smtClean="0"/>
              <a:t>代码例子</a:t>
            </a:r>
            <a:endParaRPr kumimoji="1" lang="zh-CN" altLang="en-US" dirty="0"/>
          </a:p>
        </p:txBody>
      </p:sp>
    </p:spTree>
    <p:extLst>
      <p:ext uri="{BB962C8B-B14F-4D97-AF65-F5344CB8AC3E}">
        <p14:creationId xmlns:p14="http://schemas.microsoft.com/office/powerpoint/2010/main" val="17533647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柯克霍夫原则</a:t>
            </a:r>
            <a:endParaRPr kumimoji="1" lang="zh-CN" altLang="en-US" dirty="0"/>
          </a:p>
        </p:txBody>
      </p:sp>
      <p:sp>
        <p:nvSpPr>
          <p:cNvPr id="3" name="内容占位符 2"/>
          <p:cNvSpPr>
            <a:spLocks noGrp="1"/>
          </p:cNvSpPr>
          <p:nvPr>
            <p:ph idx="1"/>
          </p:nvPr>
        </p:nvSpPr>
        <p:spPr/>
        <p:txBody>
          <a:bodyPr/>
          <a:lstStyle/>
          <a:p>
            <a:r>
              <a:rPr lang="en-US" altLang="zh-CN" dirty="0" err="1" smtClean="0"/>
              <a:t>Kerckhoffs</a:t>
            </a:r>
            <a:r>
              <a:rPr lang="zh-CN" altLang="en-US" dirty="0" smtClean="0"/>
              <a:t>：密码系统应该做到这样：所有运算步骤都是公开的，</a:t>
            </a:r>
            <a:r>
              <a:rPr lang="zh-CN" altLang="en-US" dirty="0"/>
              <a:t>仍</a:t>
            </a:r>
            <a:r>
              <a:rPr lang="zh-CN" altLang="en-US" dirty="0" smtClean="0"/>
              <a:t>然安全。</a:t>
            </a:r>
            <a:endParaRPr lang="en-US" altLang="zh-CN" dirty="0"/>
          </a:p>
          <a:p>
            <a:r>
              <a:rPr kumimoji="1" lang="zh-CN" altLang="en-US" dirty="0" smtClean="0"/>
              <a:t>因为系统和源码终将落入敌手。</a:t>
            </a:r>
            <a:endParaRPr lang="en-US" altLang="zh-CN" dirty="0"/>
          </a:p>
          <a:p>
            <a:r>
              <a:rPr lang="zh-CN" altLang="en-US" dirty="0"/>
              <a:t>一切秘密蕴含在密钥之中</a:t>
            </a:r>
            <a:r>
              <a:rPr lang="zh-CN" altLang="en-US" dirty="0" smtClean="0"/>
              <a:t>。</a:t>
            </a:r>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48</a:t>
            </a:fld>
            <a:endParaRPr lang="zh-CN" altLang="en-US">
              <a:solidFill>
                <a:prstClr val="black">
                  <a:tint val="75000"/>
                </a:prstClr>
              </a:solidFill>
              <a:latin typeface="Calibri"/>
              <a:ea typeface="宋体"/>
            </a:endParaRPr>
          </a:p>
        </p:txBody>
      </p:sp>
      <p:pic>
        <p:nvPicPr>
          <p:cNvPr id="5" name="图片 4"/>
          <p:cNvPicPr>
            <a:picLocks noChangeAspect="1"/>
          </p:cNvPicPr>
          <p:nvPr/>
        </p:nvPicPr>
        <p:blipFill>
          <a:blip r:embed="rId3"/>
          <a:stretch>
            <a:fillRect/>
          </a:stretch>
        </p:blipFill>
        <p:spPr>
          <a:xfrm>
            <a:off x="6950644" y="1939647"/>
            <a:ext cx="1499495" cy="2827618"/>
          </a:xfrm>
          <a:prstGeom prst="rect">
            <a:avLst/>
          </a:prstGeom>
        </p:spPr>
      </p:pic>
    </p:spTree>
    <p:extLst>
      <p:ext uri="{BB962C8B-B14F-4D97-AF65-F5344CB8AC3E}">
        <p14:creationId xmlns:p14="http://schemas.microsoft.com/office/powerpoint/2010/main" val="6087007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49</a:t>
            </a:fld>
            <a:endParaRPr lang="zh-CN" altLang="en-US">
              <a:solidFill>
                <a:prstClr val="black">
                  <a:tint val="75000"/>
                </a:prstClr>
              </a:solidFill>
              <a:latin typeface="Calibri"/>
              <a:ea typeface="宋体"/>
            </a:endParaRPr>
          </a:p>
        </p:txBody>
      </p:sp>
      <p:pic>
        <p:nvPicPr>
          <p:cNvPr id="5" name="图片 4"/>
          <p:cNvPicPr>
            <a:picLocks noChangeAspect="1"/>
          </p:cNvPicPr>
          <p:nvPr/>
        </p:nvPicPr>
        <p:blipFill>
          <a:blip r:embed="rId3"/>
          <a:stretch>
            <a:fillRect/>
          </a:stretch>
        </p:blipFill>
        <p:spPr>
          <a:xfrm>
            <a:off x="155412" y="232572"/>
            <a:ext cx="6021293" cy="4808537"/>
          </a:xfrm>
          <a:prstGeom prst="rect">
            <a:avLst/>
          </a:prstGeom>
        </p:spPr>
      </p:pic>
      <p:pic>
        <p:nvPicPr>
          <p:cNvPr id="11" name="图片 10"/>
          <p:cNvPicPr>
            <a:picLocks noChangeAspect="1"/>
          </p:cNvPicPr>
          <p:nvPr/>
        </p:nvPicPr>
        <p:blipFill>
          <a:blip r:embed="rId4"/>
          <a:stretch>
            <a:fillRect/>
          </a:stretch>
        </p:blipFill>
        <p:spPr>
          <a:xfrm>
            <a:off x="6370925" y="791883"/>
            <a:ext cx="2647389" cy="3529852"/>
          </a:xfrm>
          <a:prstGeom prst="rect">
            <a:avLst/>
          </a:prstGeom>
        </p:spPr>
      </p:pic>
    </p:spTree>
    <p:extLst>
      <p:ext uri="{BB962C8B-B14F-4D97-AF65-F5344CB8AC3E}">
        <p14:creationId xmlns:p14="http://schemas.microsoft.com/office/powerpoint/2010/main" val="30275946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kumimoji="1" lang="en-US" altLang="zh-CN" dirty="0" smtClean="0"/>
              <a:t>         </a:t>
            </a:r>
            <a:r>
              <a:rPr kumimoji="1" lang="zh-CN" altLang="en-US" dirty="0" smtClean="0"/>
              <a:t>比特币不仅仅是一种货币，它是一个全新的，去中心化的价值交换系统。</a:t>
            </a:r>
            <a:r>
              <a:rPr kumimoji="1" lang="en-US" altLang="zh-CN" dirty="0" smtClean="0"/>
              <a:t>    </a:t>
            </a:r>
            <a:endParaRPr kumimoji="1" lang="en-US" altLang="zh-CN" dirty="0"/>
          </a:p>
          <a:p>
            <a:pPr marL="0" indent="0">
              <a:spcBef>
                <a:spcPts val="1680"/>
              </a:spcBef>
              <a:buNone/>
            </a:pPr>
            <a:r>
              <a:rPr kumimoji="1" lang="en-US" altLang="zh-CN" sz="2000" dirty="0" smtClean="0"/>
              <a:t>               </a:t>
            </a:r>
            <a:r>
              <a:rPr kumimoji="1" lang="en-US" altLang="zh-CN" sz="2000" dirty="0" err="1" smtClean="0"/>
              <a:t>Bitcoin</a:t>
            </a:r>
            <a:r>
              <a:rPr kumimoji="1" lang="en-US" altLang="zh-CN" sz="2000" dirty="0" smtClean="0"/>
              <a:t> is much more than a currency. It is a radical new, decentralized system for managing the way societies exchange value.</a:t>
            </a:r>
          </a:p>
          <a:p>
            <a:pPr marL="0" indent="0">
              <a:buNone/>
            </a:pPr>
            <a:endParaRPr kumimoji="1" lang="en-US" altLang="zh-CN" sz="2000" dirty="0"/>
          </a:p>
          <a:p>
            <a:pPr marL="0" indent="0">
              <a:buNone/>
            </a:pPr>
            <a:endParaRPr kumimoji="1" lang="en-US" altLang="zh-CN" sz="2000" dirty="0" smtClean="0"/>
          </a:p>
          <a:p>
            <a:pPr marL="0" indent="0" algn="ctr">
              <a:buNone/>
            </a:pPr>
            <a:r>
              <a:rPr kumimoji="1" lang="en-US" altLang="zh-CN" sz="2000" dirty="0"/>
              <a:t> 《</a:t>
            </a:r>
            <a:r>
              <a:rPr kumimoji="1" lang="zh-CN" altLang="en-US" sz="2000" dirty="0"/>
              <a:t>华尔街日报</a:t>
            </a:r>
            <a:r>
              <a:rPr kumimoji="1" lang="en-US" altLang="zh-CN" sz="2000" dirty="0"/>
              <a:t>》2015.1.26</a:t>
            </a:r>
            <a:endParaRPr kumimoji="1" lang="zh-CN" altLang="en-US" sz="2000" dirty="0"/>
          </a:p>
        </p:txBody>
      </p:sp>
    </p:spTree>
    <p:extLst>
      <p:ext uri="{BB962C8B-B14F-4D97-AF65-F5344CB8AC3E}">
        <p14:creationId xmlns:p14="http://schemas.microsoft.com/office/powerpoint/2010/main" val="53548472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a:t>公开密钥算法</a:t>
            </a:r>
            <a:r>
              <a:rPr lang="en-US" altLang="zh-CN"/>
              <a:t> </a:t>
            </a:r>
          </a:p>
        </p:txBody>
      </p:sp>
      <p:sp>
        <p:nvSpPr>
          <p:cNvPr id="46083" name="Rectangle 3"/>
          <p:cNvSpPr>
            <a:spLocks noGrp="1" noChangeArrowheads="1"/>
          </p:cNvSpPr>
          <p:nvPr>
            <p:ph idx="1"/>
          </p:nvPr>
        </p:nvSpPr>
        <p:spPr>
          <a:xfrm>
            <a:off x="457200" y="1200151"/>
            <a:ext cx="5683624" cy="3394472"/>
          </a:xfrm>
        </p:spPr>
        <p:txBody>
          <a:bodyPr>
            <a:noAutofit/>
          </a:bodyPr>
          <a:lstStyle/>
          <a:p>
            <a:r>
              <a:rPr lang="zh-CN" altLang="en-US" sz="2400" dirty="0"/>
              <a:t>公开密钥算法（</a:t>
            </a:r>
            <a:r>
              <a:rPr lang="en-US" altLang="zh-CN" sz="2400" dirty="0"/>
              <a:t>Public Key Cryptography</a:t>
            </a:r>
            <a:r>
              <a:rPr lang="zh-CN" altLang="en-US" sz="2400" dirty="0"/>
              <a:t>）的概念，是由</a:t>
            </a:r>
            <a:r>
              <a:rPr lang="en-US" altLang="zh-CN" sz="2400" dirty="0" err="1"/>
              <a:t>Diffie</a:t>
            </a:r>
            <a:r>
              <a:rPr lang="zh-CN" altLang="en-US" sz="2400" dirty="0"/>
              <a:t>和</a:t>
            </a:r>
            <a:r>
              <a:rPr lang="en-US" altLang="zh-CN" sz="2400" dirty="0"/>
              <a:t>Hellman</a:t>
            </a:r>
            <a:r>
              <a:rPr lang="zh-CN" altLang="en-US" sz="2400" dirty="0"/>
              <a:t>于</a:t>
            </a:r>
            <a:r>
              <a:rPr lang="en-US" altLang="zh-CN" sz="2400" dirty="0"/>
              <a:t>1976</a:t>
            </a:r>
            <a:r>
              <a:rPr lang="zh-CN" altLang="en-US" sz="2400" dirty="0"/>
              <a:t>年在美国国家计算机会议上首先提出的。几个月后，他们发表了论文“密码学的新方向”（“</a:t>
            </a:r>
            <a:r>
              <a:rPr lang="en-US" altLang="zh-CN" sz="2400" dirty="0"/>
              <a:t>New Directions in Cryptography</a:t>
            </a:r>
            <a:r>
              <a:rPr lang="zh-CN" altLang="en-US" sz="2400" dirty="0"/>
              <a:t>”）进一步阐述他们的思想，这篇开创性的论文，被公认为是密码学发展中的里程碑</a:t>
            </a:r>
            <a:r>
              <a:rPr lang="zh-CN" altLang="en-US" sz="2400" dirty="0" smtClean="0"/>
              <a:t>。</a:t>
            </a:r>
            <a:endParaRPr lang="en-US" altLang="zh-CN" sz="2400" dirty="0"/>
          </a:p>
        </p:txBody>
      </p:sp>
      <p:sp>
        <p:nvSpPr>
          <p:cNvPr id="4" name="幻灯片编号占位符 3"/>
          <p:cNvSpPr>
            <a:spLocks noGrp="1"/>
          </p:cNvSpPr>
          <p:nvPr>
            <p:ph type="sldNum" sz="quarter" idx="12"/>
          </p:nvPr>
        </p:nvSpPr>
        <p:spPr/>
        <p:txBody>
          <a:bodyPr/>
          <a:lstStyle/>
          <a:p>
            <a:fld id="{7636908D-43BF-3A4F-8D7E-A91400401555}" type="slidenum">
              <a:rPr lang="en-US" altLang="zh-CN"/>
              <a:pPr/>
              <a:t>50</a:t>
            </a:fld>
            <a:endParaRPr lang="en-US" altLang="zh-CN"/>
          </a:p>
        </p:txBody>
      </p:sp>
      <p:pic>
        <p:nvPicPr>
          <p:cNvPr id="5" name="图片 4"/>
          <p:cNvPicPr>
            <a:picLocks noChangeAspect="1"/>
          </p:cNvPicPr>
          <p:nvPr/>
        </p:nvPicPr>
        <p:blipFill>
          <a:blip r:embed="rId3"/>
          <a:stretch>
            <a:fillRect/>
          </a:stretch>
        </p:blipFill>
        <p:spPr>
          <a:xfrm>
            <a:off x="6700614" y="1158413"/>
            <a:ext cx="1986186" cy="3608853"/>
          </a:xfrm>
          <a:prstGeom prst="rect">
            <a:avLst/>
          </a:prstGeom>
        </p:spPr>
      </p:pic>
    </p:spTree>
    <p:extLst>
      <p:ext uri="{BB962C8B-B14F-4D97-AF65-F5344CB8AC3E}">
        <p14:creationId xmlns:p14="http://schemas.microsoft.com/office/powerpoint/2010/main" val="26856241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2016</a:t>
            </a:r>
            <a:r>
              <a:rPr kumimoji="1" lang="zh-CN" altLang="en-US" dirty="0" smtClean="0"/>
              <a:t>年图灵奖获得者</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51</a:t>
            </a:fld>
            <a:endParaRPr lang="zh-CN" altLang="en-US">
              <a:solidFill>
                <a:prstClr val="black">
                  <a:tint val="75000"/>
                </a:prstClr>
              </a:solidFill>
              <a:latin typeface="Calibri"/>
              <a:ea typeface="宋体"/>
            </a:endParaRPr>
          </a:p>
        </p:txBody>
      </p:sp>
      <p:pic>
        <p:nvPicPr>
          <p:cNvPr id="7" name="图片 6"/>
          <p:cNvPicPr>
            <a:picLocks noChangeAspect="1"/>
          </p:cNvPicPr>
          <p:nvPr/>
        </p:nvPicPr>
        <p:blipFill>
          <a:blip r:embed="rId3"/>
          <a:stretch>
            <a:fillRect/>
          </a:stretch>
        </p:blipFill>
        <p:spPr>
          <a:xfrm>
            <a:off x="1043627" y="1122779"/>
            <a:ext cx="6898831" cy="3718171"/>
          </a:xfrm>
          <a:prstGeom prst="rect">
            <a:avLst/>
          </a:prstGeom>
        </p:spPr>
      </p:pic>
    </p:spTree>
    <p:extLst>
      <p:ext uri="{BB962C8B-B14F-4D97-AF65-F5344CB8AC3E}">
        <p14:creationId xmlns:p14="http://schemas.microsoft.com/office/powerpoint/2010/main" val="1011678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公钥算法</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公钥与私钥是通过一种</a:t>
            </a:r>
            <a:r>
              <a:rPr kumimoji="1" lang="zh-CN" altLang="en-US" sz="2800" dirty="0"/>
              <a:t>算法得</a:t>
            </a:r>
            <a:r>
              <a:rPr kumimoji="1" lang="zh-CN" altLang="en-US" sz="2800" dirty="0" smtClean="0"/>
              <a:t>到的一个</a:t>
            </a:r>
            <a:r>
              <a:rPr kumimoji="1" lang="zh-CN" altLang="en-US" sz="2800" b="1" dirty="0" smtClean="0"/>
              <a:t>密钥对</a:t>
            </a:r>
            <a:r>
              <a:rPr kumimoji="1" lang="zh-CN" altLang="en-US" sz="2800" dirty="0" smtClean="0"/>
              <a:t>。</a:t>
            </a:r>
            <a:endParaRPr kumimoji="1" lang="en-US" altLang="zh-CN" sz="2800" dirty="0" smtClean="0"/>
          </a:p>
          <a:p>
            <a:r>
              <a:rPr kumimoji="1" lang="zh-CN" altLang="en-US" sz="2800" dirty="0" smtClean="0">
                <a:solidFill>
                  <a:srgbClr val="558ED5"/>
                </a:solidFill>
              </a:rPr>
              <a:t>公钥可以公开，私钥要保密。</a:t>
            </a:r>
            <a:endParaRPr kumimoji="1" lang="en-US" altLang="zh-CN" sz="2800" dirty="0" smtClean="0">
              <a:solidFill>
                <a:srgbClr val="558ED5"/>
              </a:solidFill>
            </a:endParaRPr>
          </a:p>
          <a:p>
            <a:r>
              <a:rPr kumimoji="1" lang="zh-CN" altLang="en-US" sz="2800" dirty="0" smtClean="0">
                <a:solidFill>
                  <a:srgbClr val="558ED5"/>
                </a:solidFill>
              </a:rPr>
              <a:t>从私钥可以导出公钥，从公钥无法导出私钥。</a:t>
            </a:r>
            <a:endParaRPr kumimoji="1" lang="en-US" altLang="zh-CN" sz="2800" dirty="0" smtClean="0">
              <a:solidFill>
                <a:srgbClr val="558ED5"/>
              </a:solidFill>
            </a:endParaRPr>
          </a:p>
          <a:p>
            <a:r>
              <a:rPr kumimoji="1" lang="en-US" altLang="zh-CN" sz="2800" dirty="0" err="1" smtClean="0"/>
              <a:t>RSA</a:t>
            </a:r>
            <a:r>
              <a:rPr kumimoji="1" lang="zh-CN" altLang="en-US" sz="2800" dirty="0" smtClean="0"/>
              <a:t>算法：</a:t>
            </a:r>
            <a:endParaRPr kumimoji="1" lang="en-US" altLang="zh-CN" sz="2800" dirty="0"/>
          </a:p>
          <a:p>
            <a:pPr lvl="1"/>
            <a:r>
              <a:rPr kumimoji="1" lang="zh-CN" altLang="en-US" sz="2400" dirty="0" smtClean="0"/>
              <a:t>用公钥加密，用私钥解开。</a:t>
            </a:r>
            <a:endParaRPr kumimoji="1" lang="en-US" altLang="zh-CN" sz="2400" dirty="0" smtClean="0"/>
          </a:p>
          <a:p>
            <a:pPr lvl="1"/>
            <a:r>
              <a:rPr kumimoji="1" lang="zh-CN" altLang="en-US" sz="2400" dirty="0" smtClean="0"/>
              <a:t>用私钥加密，用公钥解开。</a:t>
            </a:r>
            <a:endParaRPr kumimoji="1" lang="en-US" altLang="zh-CN" sz="2400" dirty="0"/>
          </a:p>
          <a:p>
            <a:pPr marL="0" indent="0">
              <a:buNone/>
            </a:pPr>
            <a:endParaRPr kumimoji="1" lang="en-US" altLang="zh-CN" sz="2800" dirty="0" smtClean="0"/>
          </a:p>
          <a:p>
            <a:endParaRPr kumimoji="1" lang="en-US" altLang="zh-CN"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52</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45438884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如何理解</a:t>
            </a:r>
            <a:endParaRPr kumimoji="1" lang="zh-CN" altLang="en-US" dirty="0"/>
          </a:p>
        </p:txBody>
      </p:sp>
      <p:sp>
        <p:nvSpPr>
          <p:cNvPr id="3" name="内容占位符 2"/>
          <p:cNvSpPr>
            <a:spLocks noGrp="1"/>
          </p:cNvSpPr>
          <p:nvPr>
            <p:ph idx="1"/>
          </p:nvPr>
        </p:nvSpPr>
        <p:spPr/>
        <p:txBody>
          <a:bodyPr/>
          <a:lstStyle/>
          <a:p>
            <a:r>
              <a:rPr kumimoji="1" lang="zh-CN" altLang="en-US" dirty="0" smtClean="0"/>
              <a:t>你可以用私钥加密一封信，其他所有人用你的公钥可以解开它看。</a:t>
            </a:r>
            <a:r>
              <a:rPr kumimoji="1" lang="zh-CN" altLang="en-US" dirty="0" smtClean="0">
                <a:solidFill>
                  <a:srgbClr val="558ED5"/>
                </a:solidFill>
              </a:rPr>
              <a:t>这保证肯定是你写的。</a:t>
            </a:r>
            <a:endParaRPr kumimoji="1" lang="en-US" altLang="zh-CN" dirty="0" smtClean="0">
              <a:solidFill>
                <a:srgbClr val="558ED5"/>
              </a:solidFill>
            </a:endParaRPr>
          </a:p>
          <a:p>
            <a:r>
              <a:rPr kumimoji="1" lang="zh-CN" altLang="en-US" dirty="0" smtClean="0"/>
              <a:t>所有人都能用你的公钥加密写信给你，只有你才能用私钥解开来看。</a:t>
            </a:r>
            <a:r>
              <a:rPr kumimoji="1" lang="zh-CN" altLang="en-US" dirty="0" smtClean="0">
                <a:solidFill>
                  <a:srgbClr val="558ED5"/>
                </a:solidFill>
              </a:rPr>
              <a:t>这保证只有你才能看信。</a:t>
            </a:r>
            <a:endParaRPr kumimoji="1" lang="zh-CN" altLang="en-US" dirty="0">
              <a:solidFill>
                <a:srgbClr val="558ED5"/>
              </a:solidFill>
            </a:endParaRPr>
          </a:p>
        </p:txBody>
      </p:sp>
    </p:spTree>
    <p:extLst>
      <p:ext uri="{BB962C8B-B14F-4D97-AF65-F5344CB8AC3E}">
        <p14:creationId xmlns:p14="http://schemas.microsoft.com/office/powerpoint/2010/main" val="36949161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公钥算法</a:t>
            </a:r>
            <a:endParaRPr kumimoji="1" lang="zh-CN" altLang="en-US" dirty="0"/>
          </a:p>
        </p:txBody>
      </p:sp>
      <p:sp>
        <p:nvSpPr>
          <p:cNvPr id="3" name="内容占位符 2"/>
          <p:cNvSpPr>
            <a:spLocks noGrp="1"/>
          </p:cNvSpPr>
          <p:nvPr>
            <p:ph idx="1"/>
          </p:nvPr>
        </p:nvSpPr>
        <p:spPr/>
        <p:txBody>
          <a:bodyPr>
            <a:normAutofit/>
          </a:bodyPr>
          <a:lstStyle/>
          <a:p>
            <a:r>
              <a:rPr lang="zh-CN" altLang="en-US" dirty="0"/>
              <a:t>公开钥匙算法大多基于计算复杂度上的难题，通常来自于数论</a:t>
            </a:r>
            <a:r>
              <a:rPr lang="zh-CN" altLang="en-US" dirty="0" smtClean="0"/>
              <a:t>。</a:t>
            </a:r>
            <a:endParaRPr lang="en-US" altLang="zh-CN" dirty="0" smtClean="0"/>
          </a:p>
          <a:p>
            <a:pPr lvl="1"/>
            <a:r>
              <a:rPr lang="en-US" altLang="zh-CN" dirty="0" err="1" smtClean="0"/>
              <a:t>RSA</a:t>
            </a:r>
            <a:r>
              <a:rPr lang="zh-CN" altLang="en-US" dirty="0" smtClean="0"/>
              <a:t>源于整数因子分解问题</a:t>
            </a:r>
            <a:r>
              <a:rPr lang="zh-CN" altLang="zh-CN" dirty="0" smtClean="0"/>
              <a:t>。</a:t>
            </a:r>
            <a:endParaRPr lang="en-US" altLang="zh-CN" dirty="0" smtClean="0"/>
          </a:p>
          <a:p>
            <a:pPr lvl="1"/>
            <a:r>
              <a:rPr lang="en-US" altLang="zh-CN" dirty="0" err="1" smtClean="0"/>
              <a:t>DSA</a:t>
            </a:r>
            <a:r>
              <a:rPr lang="zh-CN" altLang="en-US" dirty="0"/>
              <a:t>源于离散对数问题</a:t>
            </a:r>
            <a:r>
              <a:rPr lang="zh-CN" altLang="en-US" dirty="0" smtClean="0"/>
              <a:t>。</a:t>
            </a:r>
            <a:endParaRPr lang="en-US" altLang="zh-CN" dirty="0" smtClean="0"/>
          </a:p>
          <a:p>
            <a:pPr lvl="1"/>
            <a:r>
              <a:rPr lang="en-US" altLang="zh-CN" dirty="0" err="1" smtClean="0"/>
              <a:t>ECC</a:t>
            </a:r>
            <a:r>
              <a:rPr lang="zh-CN" altLang="en-US" dirty="0" smtClean="0"/>
              <a:t>椭圆曲线加密算法则基于和椭圆曲线相关</a:t>
            </a:r>
            <a:r>
              <a:rPr lang="zh-CN" altLang="en-US" dirty="0"/>
              <a:t>的数学难题，与离散对数相当</a:t>
            </a:r>
            <a:r>
              <a:rPr lang="zh-CN" altLang="en-US" dirty="0" smtClean="0"/>
              <a:t>。</a:t>
            </a:r>
            <a:endParaRPr lang="en-US" altLang="zh-CN"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54</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2816446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a:t>RSA</a:t>
            </a:r>
            <a:r>
              <a:rPr lang="zh-CN" altLang="en-US"/>
              <a:t>算法</a:t>
            </a:r>
            <a:r>
              <a:rPr lang="en-US" altLang="zh-CN"/>
              <a:t> </a:t>
            </a:r>
          </a:p>
        </p:txBody>
      </p:sp>
      <p:sp>
        <p:nvSpPr>
          <p:cNvPr id="52227" name="Rectangle 3"/>
          <p:cNvSpPr>
            <a:spLocks noGrp="1" noChangeArrowheads="1"/>
          </p:cNvSpPr>
          <p:nvPr>
            <p:ph idx="1"/>
          </p:nvPr>
        </p:nvSpPr>
        <p:spPr/>
        <p:txBody>
          <a:bodyPr>
            <a:normAutofit/>
          </a:bodyPr>
          <a:lstStyle/>
          <a:p>
            <a:pPr>
              <a:lnSpc>
                <a:spcPct val="90000"/>
              </a:lnSpc>
            </a:pPr>
            <a:r>
              <a:rPr lang="en-US" altLang="zh-CN" sz="2800" dirty="0"/>
              <a:t>Ron </a:t>
            </a:r>
            <a:r>
              <a:rPr lang="en-US" altLang="zh-CN" sz="2800" dirty="0" err="1"/>
              <a:t>Rivest</a:t>
            </a:r>
            <a:r>
              <a:rPr lang="zh-CN" altLang="en-US" sz="2800" dirty="0"/>
              <a:t>、</a:t>
            </a:r>
            <a:r>
              <a:rPr lang="en-US" altLang="zh-CN" sz="2800" dirty="0" err="1"/>
              <a:t>Adi</a:t>
            </a:r>
            <a:r>
              <a:rPr lang="en-US" altLang="zh-CN" sz="2800" dirty="0"/>
              <a:t> Shamir</a:t>
            </a:r>
            <a:r>
              <a:rPr lang="zh-CN" altLang="en-US" sz="2800" dirty="0"/>
              <a:t>和</a:t>
            </a:r>
            <a:r>
              <a:rPr lang="en-US" altLang="zh-CN" sz="2800" dirty="0"/>
              <a:t>Leonard </a:t>
            </a:r>
            <a:r>
              <a:rPr lang="en-US" altLang="zh-CN" sz="2800" dirty="0" err="1"/>
              <a:t>Adleman</a:t>
            </a:r>
            <a:r>
              <a:rPr lang="zh-CN" altLang="en-US" sz="2800" dirty="0"/>
              <a:t>开发了</a:t>
            </a:r>
            <a:r>
              <a:rPr lang="en-US" altLang="zh-CN" sz="2800" dirty="0" err="1"/>
              <a:t>RSA</a:t>
            </a:r>
            <a:r>
              <a:rPr lang="zh-CN" altLang="en-US" sz="2800" dirty="0" smtClean="0"/>
              <a:t>算法（</a:t>
            </a:r>
            <a:r>
              <a:rPr lang="en-US" altLang="zh-CN" sz="2800" dirty="0" smtClean="0"/>
              <a:t>1977</a:t>
            </a:r>
            <a:r>
              <a:rPr lang="zh-CN" altLang="en-US" sz="2800" dirty="0" smtClean="0"/>
              <a:t>年）。</a:t>
            </a:r>
            <a:r>
              <a:rPr lang="zh-CN" altLang="en-US" sz="2800" dirty="0"/>
              <a:t>在已提出的公开密钥算法中，</a:t>
            </a:r>
            <a:r>
              <a:rPr lang="en-US" altLang="zh-CN" sz="2800" dirty="0" err="1"/>
              <a:t>RSA</a:t>
            </a:r>
            <a:r>
              <a:rPr lang="zh-CN" altLang="en-US" sz="2800" dirty="0"/>
              <a:t>是最为流行，也最容易理解和实现的一个算法。</a:t>
            </a:r>
            <a:endParaRPr lang="en-US" altLang="zh-CN" sz="2800" dirty="0"/>
          </a:p>
          <a:p>
            <a:pPr>
              <a:lnSpc>
                <a:spcPct val="90000"/>
              </a:lnSpc>
            </a:pPr>
            <a:r>
              <a:rPr lang="zh-CN" altLang="en-US" sz="2800" dirty="0"/>
              <a:t>密码分析者对其进行了多年深入的密码分析，但仍然既不能否认也不能肯定</a:t>
            </a:r>
            <a:r>
              <a:rPr lang="en-US" altLang="zh-CN" sz="2800" dirty="0" err="1"/>
              <a:t>RSA</a:t>
            </a:r>
            <a:r>
              <a:rPr lang="zh-CN" altLang="en-US" sz="2800" dirty="0"/>
              <a:t>的安全性，</a:t>
            </a:r>
            <a:r>
              <a:rPr lang="en-US" altLang="zh-CN" sz="2800" dirty="0" err="1"/>
              <a:t>RSA</a:t>
            </a:r>
            <a:r>
              <a:rPr lang="zh-CN" altLang="en-US" sz="2800" dirty="0"/>
              <a:t>算法的可信度由此可见一斑</a:t>
            </a:r>
            <a:r>
              <a:rPr lang="zh-CN" altLang="en-US" sz="2800" dirty="0" smtClean="0"/>
              <a:t>。</a:t>
            </a:r>
            <a:endParaRPr lang="en-US" altLang="zh-CN" sz="2800" dirty="0"/>
          </a:p>
        </p:txBody>
      </p:sp>
      <p:sp>
        <p:nvSpPr>
          <p:cNvPr id="4" name="幻灯片编号占位符 3"/>
          <p:cNvSpPr>
            <a:spLocks noGrp="1"/>
          </p:cNvSpPr>
          <p:nvPr>
            <p:ph type="sldNum" sz="quarter" idx="12"/>
          </p:nvPr>
        </p:nvSpPr>
        <p:spPr/>
        <p:txBody>
          <a:bodyPr/>
          <a:lstStyle/>
          <a:p>
            <a:fld id="{6BCAAC65-953E-764B-956B-650B1BE28094}" type="slidenum">
              <a:rPr lang="en-US" altLang="zh-CN"/>
              <a:pPr/>
              <a:t>55</a:t>
            </a:fld>
            <a:endParaRPr lang="en-US" altLang="zh-CN"/>
          </a:p>
        </p:txBody>
      </p:sp>
    </p:spTree>
    <p:extLst>
      <p:ext uri="{BB962C8B-B14F-4D97-AF65-F5344CB8AC3E}">
        <p14:creationId xmlns:p14="http://schemas.microsoft.com/office/powerpoint/2010/main" val="50419652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数字签名</a:t>
            </a:r>
            <a:endParaRPr kumimoji="1" lang="zh-CN" altLang="en-US" dirty="0"/>
          </a:p>
        </p:txBody>
      </p:sp>
      <p:sp>
        <p:nvSpPr>
          <p:cNvPr id="3" name="内容占位符 2"/>
          <p:cNvSpPr>
            <a:spLocks noGrp="1"/>
          </p:cNvSpPr>
          <p:nvPr>
            <p:ph idx="1"/>
          </p:nvPr>
        </p:nvSpPr>
        <p:spPr>
          <a:xfrm>
            <a:off x="457200" y="1200151"/>
            <a:ext cx="4846918" cy="3394472"/>
          </a:xfrm>
        </p:spPr>
        <p:txBody>
          <a:bodyPr/>
          <a:lstStyle/>
          <a:p>
            <a:r>
              <a:rPr kumimoji="1" lang="zh-CN" altLang="en-US" dirty="0" smtClean="0"/>
              <a:t>现实生活中的签名：</a:t>
            </a:r>
            <a:endParaRPr kumimoji="1" lang="en-US" altLang="zh-CN" dirty="0" smtClean="0"/>
          </a:p>
          <a:p>
            <a:pPr lvl="1"/>
            <a:r>
              <a:rPr kumimoji="1" lang="zh-CN" altLang="en-US" dirty="0" smtClean="0"/>
              <a:t>表达了签名人对所签署文件的认可。</a:t>
            </a:r>
            <a:endParaRPr kumimoji="1" lang="en-US" altLang="zh-CN" dirty="0" smtClean="0"/>
          </a:p>
          <a:p>
            <a:pPr lvl="1"/>
            <a:r>
              <a:rPr kumimoji="1" lang="zh-CN" altLang="en-US" dirty="0" smtClean="0"/>
              <a:t>隐含要求：文件不应该再被改动。</a:t>
            </a:r>
            <a:endParaRPr kumimoji="1" lang="en-US" altLang="zh-CN" dirty="0" smtClean="0"/>
          </a:p>
          <a:p>
            <a:pPr marL="0" indent="0">
              <a:buNone/>
            </a:pPr>
            <a:endParaRPr kumimoji="1" lang="zh-CN" altLang="en-US" dirty="0"/>
          </a:p>
        </p:txBody>
      </p:sp>
      <p:pic>
        <p:nvPicPr>
          <p:cNvPr id="4" name="图片 3"/>
          <p:cNvPicPr>
            <a:picLocks noChangeAspect="1"/>
          </p:cNvPicPr>
          <p:nvPr/>
        </p:nvPicPr>
        <p:blipFill>
          <a:blip r:embed="rId2"/>
          <a:stretch>
            <a:fillRect/>
          </a:stretch>
        </p:blipFill>
        <p:spPr>
          <a:xfrm>
            <a:off x="6135594" y="1063230"/>
            <a:ext cx="2551206" cy="3831598"/>
          </a:xfrm>
          <a:prstGeom prst="rect">
            <a:avLst/>
          </a:prstGeom>
        </p:spPr>
      </p:pic>
    </p:spTree>
    <p:extLst>
      <p:ext uri="{BB962C8B-B14F-4D97-AF65-F5344CB8AC3E}">
        <p14:creationId xmlns:p14="http://schemas.microsoft.com/office/powerpoint/2010/main" val="187407676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数字签名</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en-US" sz="2800" dirty="0" smtClean="0"/>
              <a:t>一种做法：明文</a:t>
            </a:r>
            <a:r>
              <a:rPr kumimoji="1" lang="zh-CN" altLang="zh-CN" sz="2800" dirty="0" smtClean="0"/>
              <a:t>，</a:t>
            </a:r>
            <a:r>
              <a:rPr kumimoji="1" lang="zh-CN" altLang="en-US" sz="2800" dirty="0" smtClean="0"/>
              <a:t>签名者</a:t>
            </a:r>
            <a:r>
              <a:rPr kumimoji="1" lang="zh-CN" altLang="en-US" sz="2800" dirty="0" smtClean="0">
                <a:solidFill>
                  <a:srgbClr val="558ED5"/>
                </a:solidFill>
              </a:rPr>
              <a:t>用私钥</a:t>
            </a:r>
            <a:r>
              <a:rPr kumimoji="1" lang="zh-CN" altLang="en-US" sz="2800" b="1" dirty="0" smtClean="0">
                <a:solidFill>
                  <a:srgbClr val="558ED5"/>
                </a:solidFill>
              </a:rPr>
              <a:t>对明文加密</a:t>
            </a:r>
            <a:endParaRPr kumimoji="1" lang="en-US" altLang="zh-CN" sz="2800" b="1" dirty="0" smtClean="0">
              <a:solidFill>
                <a:srgbClr val="558ED5"/>
              </a:solidFill>
            </a:endParaRPr>
          </a:p>
          <a:p>
            <a:pPr marL="0" indent="0">
              <a:buNone/>
            </a:pPr>
            <a:r>
              <a:rPr kumimoji="1" lang="zh-CN" altLang="en-US" sz="2800" dirty="0" smtClean="0"/>
              <a:t>验证方法：用签名者公钥解开密文，对比明文</a:t>
            </a:r>
            <a:endParaRPr kumimoji="1" lang="en-US" altLang="zh-CN" sz="2800" dirty="0" smtClean="0"/>
          </a:p>
          <a:p>
            <a:pPr marL="0" indent="0">
              <a:buNone/>
            </a:pPr>
            <a:endParaRPr kumimoji="1" lang="en-US" altLang="zh-CN" sz="2800" dirty="0" smtClean="0"/>
          </a:p>
        </p:txBody>
      </p:sp>
      <p:sp>
        <p:nvSpPr>
          <p:cNvPr id="4" name="矩形 3"/>
          <p:cNvSpPr/>
          <p:nvPr/>
        </p:nvSpPr>
        <p:spPr>
          <a:xfrm>
            <a:off x="2983609" y="2524887"/>
            <a:ext cx="2662299" cy="22953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243720" y="2815631"/>
            <a:ext cx="2218582" cy="734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smtClean="0"/>
              <a:t>明文</a:t>
            </a:r>
            <a:endParaRPr kumimoji="1" lang="zh-CN" altLang="en-US" sz="3200" dirty="0"/>
          </a:p>
        </p:txBody>
      </p:sp>
      <p:sp>
        <p:nvSpPr>
          <p:cNvPr id="6" name="矩形 5"/>
          <p:cNvSpPr/>
          <p:nvPr/>
        </p:nvSpPr>
        <p:spPr>
          <a:xfrm>
            <a:off x="3243720" y="3825586"/>
            <a:ext cx="2218582" cy="769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t>签名</a:t>
            </a:r>
            <a:endParaRPr kumimoji="1" lang="zh-CN" altLang="en-US" sz="2800" dirty="0"/>
          </a:p>
        </p:txBody>
      </p:sp>
    </p:spTree>
    <p:extLst>
      <p:ext uri="{BB962C8B-B14F-4D97-AF65-F5344CB8AC3E}">
        <p14:creationId xmlns:p14="http://schemas.microsoft.com/office/powerpoint/2010/main" val="13725164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kumimoji="1" lang="zh-CN" altLang="en-US" sz="2400" dirty="0"/>
              <a:t>常见做法</a:t>
            </a:r>
            <a:r>
              <a:rPr kumimoji="1" lang="en-US" altLang="zh-CN" sz="2400" dirty="0"/>
              <a:t>:  </a:t>
            </a:r>
            <a:r>
              <a:rPr kumimoji="1" lang="zh-CN" altLang="en-US" sz="2400" dirty="0"/>
              <a:t>明文</a:t>
            </a:r>
            <a:r>
              <a:rPr kumimoji="1" lang="zh-CN" altLang="zh-CN" sz="2400" dirty="0"/>
              <a:t>，</a:t>
            </a:r>
            <a:r>
              <a:rPr kumimoji="1" lang="zh-CN" altLang="en-US" sz="2400" dirty="0"/>
              <a:t>签名者</a:t>
            </a:r>
            <a:r>
              <a:rPr kumimoji="1" lang="zh-CN" altLang="en-US" sz="2400" dirty="0">
                <a:solidFill>
                  <a:srgbClr val="558ED5"/>
                </a:solidFill>
              </a:rPr>
              <a:t>用私钥</a:t>
            </a:r>
            <a:r>
              <a:rPr kumimoji="1" lang="zh-CN" altLang="en-US" sz="2400" b="1" dirty="0">
                <a:solidFill>
                  <a:srgbClr val="558ED5"/>
                </a:solidFill>
              </a:rPr>
              <a:t>对明文的哈希加密</a:t>
            </a:r>
            <a:endParaRPr kumimoji="1" lang="en-US" altLang="zh-CN" sz="2400" b="1" dirty="0">
              <a:solidFill>
                <a:srgbClr val="558ED5"/>
              </a:solidFill>
            </a:endParaRPr>
          </a:p>
          <a:p>
            <a:r>
              <a:rPr kumimoji="1" lang="zh-CN" altLang="en-US" sz="2400" dirty="0"/>
              <a:t>验证方法：用哈希算法计算明文的哈希。</a:t>
            </a:r>
            <a:endParaRPr kumimoji="1" lang="en-US" altLang="zh-CN" sz="2400" dirty="0"/>
          </a:p>
          <a:p>
            <a:pPr marL="0" indent="0">
              <a:buNone/>
            </a:pPr>
            <a:r>
              <a:rPr kumimoji="1" lang="en-US" altLang="zh-CN" sz="2400" dirty="0" smtClean="0"/>
              <a:t>                           </a:t>
            </a:r>
            <a:r>
              <a:rPr kumimoji="1" lang="zh-CN" altLang="en-US" sz="2400" dirty="0"/>
              <a:t>用签名者公钥解开密文，对比哈希。</a:t>
            </a:r>
          </a:p>
          <a:p>
            <a:endParaRPr kumimoji="1" lang="zh-CN" altLang="en-US" dirty="0"/>
          </a:p>
        </p:txBody>
      </p:sp>
      <p:sp>
        <p:nvSpPr>
          <p:cNvPr id="4" name="矩形 3"/>
          <p:cNvSpPr/>
          <p:nvPr/>
        </p:nvSpPr>
        <p:spPr>
          <a:xfrm>
            <a:off x="2983609" y="2632001"/>
            <a:ext cx="2662299" cy="22953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243720" y="2922745"/>
            <a:ext cx="2218582" cy="13160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smtClean="0"/>
              <a:t>明文</a:t>
            </a:r>
            <a:endParaRPr kumimoji="1" lang="zh-CN" altLang="en-US" sz="3200" dirty="0"/>
          </a:p>
        </p:txBody>
      </p:sp>
      <p:sp>
        <p:nvSpPr>
          <p:cNvPr id="6" name="矩形 5"/>
          <p:cNvSpPr/>
          <p:nvPr/>
        </p:nvSpPr>
        <p:spPr>
          <a:xfrm>
            <a:off x="3243720" y="4422377"/>
            <a:ext cx="2218582" cy="279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t>签名</a:t>
            </a:r>
            <a:endParaRPr kumimoji="1" lang="zh-CN" altLang="en-US" sz="1600" dirty="0"/>
          </a:p>
        </p:txBody>
      </p:sp>
    </p:spTree>
    <p:extLst>
      <p:ext uri="{BB962C8B-B14F-4D97-AF65-F5344CB8AC3E}">
        <p14:creationId xmlns:p14="http://schemas.microsoft.com/office/powerpoint/2010/main" val="4000471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数字签名的效果</a:t>
            </a:r>
            <a:endParaRPr kumimoji="1" lang="zh-CN" altLang="en-US" dirty="0"/>
          </a:p>
        </p:txBody>
      </p:sp>
      <p:sp>
        <p:nvSpPr>
          <p:cNvPr id="3" name="内容占位符 2"/>
          <p:cNvSpPr>
            <a:spLocks noGrp="1"/>
          </p:cNvSpPr>
          <p:nvPr>
            <p:ph idx="1"/>
          </p:nvPr>
        </p:nvSpPr>
        <p:spPr/>
        <p:txBody>
          <a:bodyPr/>
          <a:lstStyle/>
          <a:p>
            <a:r>
              <a:rPr kumimoji="1" lang="zh-CN" altLang="en-US" dirty="0" smtClean="0"/>
              <a:t>签名后的文件会被其他人用公钥验证，只有私钥才能做出签名。（无法假冒）</a:t>
            </a:r>
            <a:endParaRPr kumimoji="1" lang="en-US" altLang="zh-CN" dirty="0" smtClean="0"/>
          </a:p>
          <a:p>
            <a:r>
              <a:rPr kumimoji="1" lang="zh-CN" altLang="en-US" dirty="0" smtClean="0"/>
              <a:t>如果文件在传播过程中被篡改，验证签名时就会发现哈希不一样了。（无法修改）</a:t>
            </a:r>
            <a:endParaRPr kumimoji="1" lang="zh-CN" altLang="en-US" dirty="0"/>
          </a:p>
        </p:txBody>
      </p:sp>
    </p:spTree>
    <p:extLst>
      <p:ext uri="{BB962C8B-B14F-4D97-AF65-F5344CB8AC3E}">
        <p14:creationId xmlns:p14="http://schemas.microsoft.com/office/powerpoint/2010/main" val="13640157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023" y="1005919"/>
            <a:ext cx="8229600" cy="3394472"/>
          </a:xfrm>
        </p:spPr>
        <p:txBody>
          <a:bodyPr/>
          <a:lstStyle/>
          <a:p>
            <a:pPr marL="0" indent="0">
              <a:buNone/>
            </a:pPr>
            <a:r>
              <a:rPr kumimoji="1" lang="en-US" altLang="zh-CN" dirty="0" smtClean="0"/>
              <a:t>           2013</a:t>
            </a:r>
            <a:r>
              <a:rPr kumimoji="1" lang="zh-CN" altLang="en-US" dirty="0"/>
              <a:t>年</a:t>
            </a:r>
            <a:r>
              <a:rPr kumimoji="1" lang="en-US" altLang="zh-CN" dirty="0" smtClean="0"/>
              <a:t>12</a:t>
            </a:r>
            <a:r>
              <a:rPr kumimoji="1" lang="zh-CN" altLang="en-US" dirty="0" smtClean="0"/>
              <a:t>月</a:t>
            </a:r>
            <a:r>
              <a:rPr kumimoji="1" lang="en-US" altLang="zh-CN" dirty="0" smtClean="0"/>
              <a:t>5</a:t>
            </a:r>
            <a:r>
              <a:rPr kumimoji="1" lang="zh-CN" altLang="en-US" dirty="0" smtClean="0"/>
              <a:t>日，人民银行等五部委发</a:t>
            </a:r>
            <a:r>
              <a:rPr kumimoji="1" lang="zh-CN" altLang="en-US" dirty="0"/>
              <a:t>布</a:t>
            </a:r>
            <a:r>
              <a:rPr kumimoji="1" lang="en-US" altLang="zh-CN" dirty="0"/>
              <a:t>《</a:t>
            </a:r>
            <a:r>
              <a:rPr kumimoji="1" lang="zh-CN" altLang="en-US" dirty="0"/>
              <a:t>通知</a:t>
            </a:r>
            <a:r>
              <a:rPr kumimoji="1" lang="en-US" altLang="zh-CN" dirty="0" smtClean="0"/>
              <a:t>》</a:t>
            </a:r>
            <a:r>
              <a:rPr kumimoji="1" lang="zh-CN" altLang="en-US" dirty="0" smtClean="0"/>
              <a:t>：“从性质上看，</a:t>
            </a:r>
            <a:r>
              <a:rPr kumimoji="1" lang="zh-CN" altLang="en-US" b="1" dirty="0" smtClean="0"/>
              <a:t>比特币是一种</a:t>
            </a:r>
            <a:r>
              <a:rPr kumimoji="1" lang="zh-CN" altLang="en-US" b="1" dirty="0"/>
              <a:t>特定的虚拟商品</a:t>
            </a:r>
            <a:r>
              <a:rPr kumimoji="1" lang="zh-CN" altLang="en-US" dirty="0"/>
              <a:t>，</a:t>
            </a:r>
            <a:r>
              <a:rPr kumimoji="1" lang="zh-CN" altLang="en-US" b="1" dirty="0"/>
              <a:t>不具有与货币等同的法律地位</a:t>
            </a:r>
            <a:r>
              <a:rPr kumimoji="1" lang="zh-CN" altLang="en-US" dirty="0"/>
              <a:t>。但是，作为一种互联网上的商品买卖行为，</a:t>
            </a:r>
            <a:r>
              <a:rPr kumimoji="1" lang="zh-CN" altLang="en-US" b="1" dirty="0"/>
              <a:t>普通民众在自担风险的前提下拥有参与的自由</a:t>
            </a:r>
            <a:r>
              <a:rPr kumimoji="1" lang="zh-CN" altLang="en-US" dirty="0" smtClean="0"/>
              <a:t>。</a:t>
            </a:r>
            <a:endParaRPr kumimoji="1" lang="zh-CN" altLang="en-US" dirty="0"/>
          </a:p>
        </p:txBody>
      </p:sp>
    </p:spTree>
    <p:extLst>
      <p:ext uri="{BB962C8B-B14F-4D97-AF65-F5344CB8AC3E}">
        <p14:creationId xmlns:p14="http://schemas.microsoft.com/office/powerpoint/2010/main" val="5273590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比特币使用了那些密码学算法</a:t>
            </a:r>
            <a:endParaRPr kumimoji="1" lang="zh-CN" altLang="en-US" dirty="0"/>
          </a:p>
        </p:txBody>
      </p:sp>
      <p:sp>
        <p:nvSpPr>
          <p:cNvPr id="3" name="内容占位符 2"/>
          <p:cNvSpPr>
            <a:spLocks noGrp="1"/>
          </p:cNvSpPr>
          <p:nvPr>
            <p:ph idx="1"/>
          </p:nvPr>
        </p:nvSpPr>
        <p:spPr/>
        <p:txBody>
          <a:bodyPr/>
          <a:lstStyle/>
          <a:p>
            <a:r>
              <a:rPr kumimoji="1" lang="zh-CN" altLang="en-US" dirty="0" smtClean="0"/>
              <a:t>哈希算法（散列算法）</a:t>
            </a:r>
            <a:endParaRPr kumimoji="1" lang="en-US" altLang="zh-CN" dirty="0" smtClean="0"/>
          </a:p>
          <a:p>
            <a:pPr lvl="1"/>
            <a:r>
              <a:rPr lang="is-IS" altLang="zh-CN" dirty="0" smtClean="0">
                <a:solidFill>
                  <a:srgbClr val="232323"/>
                </a:solidFill>
                <a:latin typeface="HelveticaNeue"/>
              </a:rPr>
              <a:t>SHA256 </a:t>
            </a:r>
            <a:r>
              <a:rPr lang="zh-CN" altLang="en-US" dirty="0" smtClean="0">
                <a:solidFill>
                  <a:srgbClr val="232323"/>
                </a:solidFill>
                <a:latin typeface="HelveticaNeue"/>
              </a:rPr>
              <a:t>（</a:t>
            </a:r>
            <a:r>
              <a:rPr lang="en-US" altLang="zh-CN" dirty="0" smtClean="0">
                <a:solidFill>
                  <a:srgbClr val="232323"/>
                </a:solidFill>
                <a:latin typeface="HelveticaNeue"/>
              </a:rPr>
              <a:t>32</a:t>
            </a:r>
            <a:r>
              <a:rPr lang="zh-CN" altLang="en-US" dirty="0" smtClean="0">
                <a:solidFill>
                  <a:srgbClr val="232323"/>
                </a:solidFill>
                <a:latin typeface="HelveticaNeue"/>
              </a:rPr>
              <a:t>字节）</a:t>
            </a:r>
            <a:endParaRPr lang="is-IS" altLang="zh-CN" dirty="0" smtClean="0">
              <a:solidFill>
                <a:srgbClr val="232323"/>
              </a:solidFill>
              <a:latin typeface="HelveticaNeue"/>
            </a:endParaRPr>
          </a:p>
          <a:p>
            <a:pPr lvl="1"/>
            <a:r>
              <a:rPr lang="en-US" altLang="zh-CN" dirty="0" smtClean="0">
                <a:solidFill>
                  <a:srgbClr val="232323"/>
                </a:solidFill>
                <a:latin typeface="HelveticaNeue"/>
              </a:rPr>
              <a:t>RIPEMD160 </a:t>
            </a:r>
            <a:r>
              <a:rPr lang="zh-CN" altLang="en-US" dirty="0" smtClean="0">
                <a:solidFill>
                  <a:srgbClr val="232323"/>
                </a:solidFill>
                <a:latin typeface="HelveticaNeue"/>
              </a:rPr>
              <a:t>（</a:t>
            </a:r>
            <a:r>
              <a:rPr lang="en-US" altLang="zh-CN" dirty="0" smtClean="0">
                <a:solidFill>
                  <a:srgbClr val="232323"/>
                </a:solidFill>
                <a:latin typeface="HelveticaNeue"/>
              </a:rPr>
              <a:t>20</a:t>
            </a:r>
            <a:r>
              <a:rPr lang="zh-CN" altLang="en-US" dirty="0" smtClean="0">
                <a:solidFill>
                  <a:srgbClr val="232323"/>
                </a:solidFill>
                <a:latin typeface="HelveticaNeue"/>
              </a:rPr>
              <a:t>字节）</a:t>
            </a:r>
            <a:endParaRPr kumimoji="1" lang="en-US" altLang="zh-CN" dirty="0" smtClean="0"/>
          </a:p>
          <a:p>
            <a:r>
              <a:rPr kumimoji="1" lang="zh-CN" altLang="en-US" dirty="0"/>
              <a:t>签名算法</a:t>
            </a:r>
            <a:endParaRPr kumimoji="1" lang="en-US" altLang="zh-CN" dirty="0"/>
          </a:p>
          <a:p>
            <a:pPr lvl="1"/>
            <a:r>
              <a:rPr lang="en-US" altLang="zh-TW" dirty="0" err="1">
                <a:solidFill>
                  <a:srgbClr val="2B3748"/>
                </a:solidFill>
                <a:latin typeface="MicrosoftYaHei"/>
              </a:rPr>
              <a:t>ECDSA</a:t>
            </a:r>
            <a:r>
              <a:rPr lang="zh-TW" altLang="en-US" dirty="0">
                <a:solidFill>
                  <a:srgbClr val="2B3748"/>
                </a:solidFill>
                <a:latin typeface="MicrosoftYaHei"/>
              </a:rPr>
              <a:t>签名算法</a:t>
            </a:r>
            <a:r>
              <a:rPr lang="zh-CN" altLang="en-US" dirty="0">
                <a:solidFill>
                  <a:srgbClr val="2B3748"/>
                </a:solidFill>
                <a:latin typeface="MicrosoftYaHei"/>
              </a:rPr>
              <a:t>（椭圆曲线公钥算法</a:t>
            </a:r>
            <a:r>
              <a:rPr lang="zh-CN" altLang="en-US" dirty="0" smtClean="0">
                <a:solidFill>
                  <a:srgbClr val="2B3748"/>
                </a:solidFill>
                <a:latin typeface="MicrosoftYaHei"/>
              </a:rPr>
              <a:t>）</a:t>
            </a:r>
            <a:endParaRPr kumimoji="1" lang="en-US" altLang="zh-CN" dirty="0"/>
          </a:p>
        </p:txBody>
      </p:sp>
    </p:spTree>
    <p:extLst>
      <p:ext uri="{BB962C8B-B14F-4D97-AF65-F5344CB8AC3E}">
        <p14:creationId xmlns:p14="http://schemas.microsoft.com/office/powerpoint/2010/main" val="173180657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比特币的基本原理</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en-US" altLang="zh-CN" sz="2400" dirty="0" smtClean="0"/>
              <a:t>1.</a:t>
            </a:r>
            <a:r>
              <a:rPr kumimoji="1" lang="zh-CN" altLang="en-US" sz="2400" dirty="0" smtClean="0"/>
              <a:t>网络中若干个</a:t>
            </a:r>
            <a:r>
              <a:rPr kumimoji="1" lang="zh-CN" altLang="en-US" sz="2400" dirty="0" smtClean="0">
                <a:solidFill>
                  <a:srgbClr val="558ED5"/>
                </a:solidFill>
              </a:rPr>
              <a:t>节点</a:t>
            </a:r>
            <a:r>
              <a:rPr kumimoji="1" lang="zh-CN" altLang="en-US" sz="2400" dirty="0" smtClean="0"/>
              <a:t>运行比特币软件。</a:t>
            </a:r>
            <a:endParaRPr kumimoji="1" lang="en-US" altLang="zh-CN" sz="2400" dirty="0" smtClean="0"/>
          </a:p>
          <a:p>
            <a:pPr marL="0" indent="0">
              <a:buNone/>
            </a:pPr>
            <a:r>
              <a:rPr kumimoji="1" lang="zh-CN" altLang="zh-CN" sz="2400" dirty="0" smtClean="0"/>
              <a:t>2</a:t>
            </a:r>
            <a:r>
              <a:rPr kumimoji="1" lang="en-US" altLang="zh-CN" sz="2400" dirty="0" smtClean="0"/>
              <a:t>.</a:t>
            </a:r>
            <a:r>
              <a:rPr kumimoji="1" lang="zh-CN" altLang="en-US" sz="2400" dirty="0" smtClean="0"/>
              <a:t>每个节点可以转账比特币，然后在网络内广播该</a:t>
            </a:r>
            <a:r>
              <a:rPr kumimoji="1" lang="zh-CN" altLang="en-US" sz="2400" dirty="0" smtClean="0">
                <a:solidFill>
                  <a:srgbClr val="558ED5"/>
                </a:solidFill>
              </a:rPr>
              <a:t>交易</a:t>
            </a:r>
            <a:r>
              <a:rPr kumimoji="1" lang="zh-CN" altLang="en-US" sz="2400" dirty="0" smtClean="0"/>
              <a:t>。</a:t>
            </a:r>
            <a:endParaRPr kumimoji="1" lang="en-US" altLang="zh-CN" sz="2400" dirty="0" smtClean="0"/>
          </a:p>
          <a:p>
            <a:pPr marL="0" indent="0">
              <a:buNone/>
            </a:pPr>
            <a:r>
              <a:rPr kumimoji="1" lang="zh-CN" altLang="zh-CN" sz="2400" dirty="0"/>
              <a:t>3</a:t>
            </a:r>
            <a:r>
              <a:rPr kumimoji="1" lang="en-US" altLang="zh-CN" sz="2400" dirty="0" smtClean="0"/>
              <a:t>.</a:t>
            </a:r>
            <a:r>
              <a:rPr kumimoji="1" lang="zh-CN" altLang="en-US" sz="2400" dirty="0" smtClean="0"/>
              <a:t>每隔一段时间，网内某个节点就会打包出一个数据块（</a:t>
            </a:r>
            <a:r>
              <a:rPr kumimoji="1" lang="zh-CN" altLang="en-US" sz="2400" dirty="0" smtClean="0">
                <a:solidFill>
                  <a:srgbClr val="558ED5"/>
                </a:solidFill>
              </a:rPr>
              <a:t>区块</a:t>
            </a:r>
            <a:r>
              <a:rPr kumimoji="1" lang="zh-CN" altLang="en-US" sz="2400" dirty="0" smtClean="0"/>
              <a:t>），里面是这段时间的所有交易包，区块会广播到全网。</a:t>
            </a:r>
            <a:endParaRPr kumimoji="1" lang="en-US" altLang="zh-CN" sz="2400" dirty="0" smtClean="0"/>
          </a:p>
          <a:p>
            <a:pPr marL="0" indent="0">
              <a:buNone/>
            </a:pPr>
            <a:r>
              <a:rPr kumimoji="1" lang="zh-CN" altLang="zh-CN" sz="2400" dirty="0" smtClean="0"/>
              <a:t>4</a:t>
            </a:r>
            <a:r>
              <a:rPr kumimoji="1" lang="en-US" altLang="zh-CN" sz="2400" dirty="0" smtClean="0"/>
              <a:t>.</a:t>
            </a:r>
            <a:r>
              <a:rPr kumimoji="1" lang="zh-CN" altLang="en-US" sz="2400" dirty="0" smtClean="0"/>
              <a:t>很多节点都在抢着打</a:t>
            </a:r>
            <a:r>
              <a:rPr kumimoji="1" lang="zh-CN" altLang="en-US" sz="2400" dirty="0" smtClean="0"/>
              <a:t>包</a:t>
            </a:r>
            <a:r>
              <a:rPr kumimoji="1" lang="zh-CN" altLang="en-US" sz="2400" dirty="0" smtClean="0"/>
              <a:t>（像游戏）</a:t>
            </a:r>
            <a:r>
              <a:rPr kumimoji="1" lang="zh-CN" altLang="en-US" sz="2400" dirty="0" smtClean="0"/>
              <a:t>，</a:t>
            </a:r>
            <a:r>
              <a:rPr kumimoji="1" lang="zh-CN" altLang="en-US" sz="2400" dirty="0"/>
              <a:t>因为谁能正确打包谁就能得到比特币奖</a:t>
            </a:r>
            <a:r>
              <a:rPr kumimoji="1" lang="zh-CN" altLang="en-US" sz="2400" dirty="0" smtClean="0"/>
              <a:t>励（所谓</a:t>
            </a:r>
            <a:r>
              <a:rPr kumimoji="1" lang="zh-CN" altLang="en-US" sz="2400" dirty="0" smtClean="0">
                <a:solidFill>
                  <a:srgbClr val="558ED5"/>
                </a:solidFill>
              </a:rPr>
              <a:t>挖矿</a:t>
            </a:r>
            <a:r>
              <a:rPr kumimoji="1" lang="zh-CN" altLang="en-US" sz="2400" dirty="0" smtClean="0"/>
              <a:t>）。只有通过数据尝试，计算出特定</a:t>
            </a:r>
            <a:r>
              <a:rPr kumimoji="1" lang="zh-CN" altLang="en-US" sz="2400" dirty="0" smtClean="0">
                <a:solidFill>
                  <a:srgbClr val="558ED5"/>
                </a:solidFill>
              </a:rPr>
              <a:t>哈希</a:t>
            </a:r>
            <a:r>
              <a:rPr kumimoji="1" lang="zh-CN" altLang="en-US" sz="2400" dirty="0" smtClean="0"/>
              <a:t>值的节点才能打出大家认可的包。</a:t>
            </a:r>
            <a:endParaRPr kumimoji="1" lang="en-US" altLang="zh-CN" sz="2400" dirty="0" smtClean="0"/>
          </a:p>
          <a:p>
            <a:pPr marL="0" indent="0">
              <a:buNone/>
            </a:pPr>
            <a:r>
              <a:rPr kumimoji="1" lang="zh-CN" altLang="zh-CN" sz="2400" dirty="0"/>
              <a:t>5</a:t>
            </a:r>
            <a:r>
              <a:rPr kumimoji="1" lang="en-US" altLang="zh-CN" sz="2400" dirty="0" smtClean="0"/>
              <a:t>.</a:t>
            </a:r>
            <a:r>
              <a:rPr kumimoji="1" lang="zh-CN" altLang="en-US" sz="2400" dirty="0" smtClean="0"/>
              <a:t>每个节点收到区块后，如果验证无误后，就接受该区块，将其附到到已有的</a:t>
            </a:r>
            <a:r>
              <a:rPr kumimoji="1" lang="zh-CN" altLang="en-US" sz="2400" dirty="0" smtClean="0">
                <a:solidFill>
                  <a:srgbClr val="558ED5"/>
                </a:solidFill>
              </a:rPr>
              <a:t>区块链</a:t>
            </a:r>
            <a:r>
              <a:rPr kumimoji="1" lang="zh-CN" altLang="en-US" sz="2400" dirty="0" smtClean="0"/>
              <a:t>上。</a:t>
            </a:r>
            <a:endParaRPr kumimoji="1" lang="zh-CN" altLang="en-US" sz="2400" dirty="0"/>
          </a:p>
        </p:txBody>
      </p:sp>
    </p:spTree>
    <p:extLst>
      <p:ext uri="{BB962C8B-B14F-4D97-AF65-F5344CB8AC3E}">
        <p14:creationId xmlns:p14="http://schemas.microsoft.com/office/powerpoint/2010/main" val="273799905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更进一步</a:t>
            </a:r>
            <a:endParaRPr kumimoji="1" lang="zh-CN" altLang="en-US" dirty="0"/>
          </a:p>
        </p:txBody>
      </p:sp>
      <p:sp>
        <p:nvSpPr>
          <p:cNvPr id="3" name="内容占位符 2"/>
          <p:cNvSpPr>
            <a:spLocks noGrp="1"/>
          </p:cNvSpPr>
          <p:nvPr>
            <p:ph idx="1"/>
          </p:nvPr>
        </p:nvSpPr>
        <p:spPr>
          <a:xfrm>
            <a:off x="457200" y="1215453"/>
            <a:ext cx="8229600" cy="3394472"/>
          </a:xfrm>
        </p:spPr>
        <p:txBody>
          <a:bodyPr>
            <a:normAutofit/>
          </a:bodyPr>
          <a:lstStyle/>
          <a:p>
            <a:pPr marL="0" indent="0">
              <a:buNone/>
            </a:pPr>
            <a:r>
              <a:rPr kumimoji="1" lang="en-US" altLang="zh-CN" sz="2400" dirty="0" smtClean="0"/>
              <a:t>1.</a:t>
            </a:r>
            <a:r>
              <a:rPr kumimoji="1" lang="zh-CN" altLang="en-US" sz="2400" dirty="0" smtClean="0"/>
              <a:t>每个</a:t>
            </a:r>
            <a:r>
              <a:rPr kumimoji="1" lang="zh-CN" altLang="en-US" sz="2400" dirty="0" smtClean="0"/>
              <a:t>交易里面的</a:t>
            </a:r>
            <a:r>
              <a:rPr kumimoji="1" lang="zh-CN" altLang="en-US" sz="2400" dirty="0" smtClean="0"/>
              <a:t>主要信息是：</a:t>
            </a:r>
            <a:r>
              <a:rPr kumimoji="1" lang="zh-CN" altLang="en-US" sz="2400" dirty="0" smtClean="0">
                <a:latin typeface="黑体"/>
                <a:ea typeface="黑体"/>
                <a:cs typeface="黑体"/>
              </a:rPr>
              <a:t>花</a:t>
            </a:r>
            <a:r>
              <a:rPr kumimoji="1" lang="zh-CN" altLang="en-US" sz="2400" dirty="0" smtClean="0">
                <a:latin typeface="黑体"/>
                <a:ea typeface="黑体"/>
                <a:cs typeface="黑体"/>
              </a:rPr>
              <a:t>谁的</a:t>
            </a:r>
            <a:r>
              <a:rPr kumimoji="1" lang="zh-CN" altLang="en-US" sz="2400" dirty="0" smtClean="0">
                <a:latin typeface="黑体"/>
                <a:ea typeface="黑体"/>
                <a:cs typeface="黑体"/>
              </a:rPr>
              <a:t>钱</a:t>
            </a:r>
            <a:r>
              <a:rPr kumimoji="1" lang="zh-CN" altLang="en-US" sz="2400" dirty="0" smtClean="0"/>
              <a:t>（</a:t>
            </a:r>
            <a:r>
              <a:rPr kumimoji="1" lang="zh-CN" altLang="en-US" sz="2400" dirty="0" smtClean="0"/>
              <a:t>可以多</a:t>
            </a:r>
            <a:r>
              <a:rPr kumimoji="1" lang="zh-CN" altLang="en-US" sz="2400" dirty="0" smtClean="0"/>
              <a:t>份</a:t>
            </a:r>
            <a:r>
              <a:rPr kumimoji="1" lang="zh-CN" altLang="en-US" sz="2400" dirty="0" smtClean="0"/>
              <a:t>，</a:t>
            </a:r>
            <a:r>
              <a:rPr kumimoji="1" lang="zh-CN" altLang="en-US" sz="2400" dirty="0" smtClean="0"/>
              <a:t>即</a:t>
            </a:r>
            <a:r>
              <a:rPr kumimoji="1" lang="zh-CN" altLang="en-US" sz="2400" dirty="0" smtClean="0">
                <a:solidFill>
                  <a:srgbClr val="558ED5"/>
                </a:solidFill>
              </a:rPr>
              <a:t>输入</a:t>
            </a:r>
            <a:r>
              <a:rPr kumimoji="1" lang="zh-CN" altLang="en-US" sz="2400" dirty="0" smtClean="0"/>
              <a:t>），</a:t>
            </a:r>
            <a:r>
              <a:rPr kumimoji="1" lang="zh-CN" altLang="en-US" sz="2400" dirty="0" smtClean="0">
                <a:latin typeface="黑体"/>
                <a:ea typeface="黑体"/>
                <a:cs typeface="黑体"/>
              </a:rPr>
              <a:t>付给谁</a:t>
            </a:r>
            <a:r>
              <a:rPr kumimoji="1" lang="zh-CN" altLang="en-US" sz="2400" dirty="0" smtClean="0"/>
              <a:t>（可以是多人，即</a:t>
            </a:r>
            <a:r>
              <a:rPr kumimoji="1" lang="zh-CN" altLang="en-US" sz="2400" dirty="0" smtClean="0">
                <a:solidFill>
                  <a:srgbClr val="558ED5"/>
                </a:solidFill>
              </a:rPr>
              <a:t>输出</a:t>
            </a:r>
            <a:r>
              <a:rPr kumimoji="1" lang="zh-CN" altLang="en-US" sz="2400" dirty="0" smtClean="0"/>
              <a:t>），</a:t>
            </a:r>
            <a:r>
              <a:rPr kumimoji="1" lang="zh-CN" altLang="en-US" sz="2400" dirty="0" smtClean="0">
                <a:latin typeface="黑体"/>
                <a:ea typeface="黑体"/>
                <a:cs typeface="黑体"/>
              </a:rPr>
              <a:t>付多少</a:t>
            </a:r>
            <a:r>
              <a:rPr kumimoji="1" lang="zh-CN" altLang="en-US" sz="2400" dirty="0" smtClean="0"/>
              <a:t>，</a:t>
            </a:r>
            <a:r>
              <a:rPr kumimoji="1" lang="zh-CN" altLang="en-US" sz="2400" dirty="0" smtClean="0">
                <a:latin typeface="黑体"/>
                <a:ea typeface="黑体"/>
                <a:cs typeface="黑体"/>
              </a:rPr>
              <a:t>签名</a:t>
            </a:r>
            <a:r>
              <a:rPr kumimoji="1" lang="zh-CN" altLang="en-US" sz="2400" dirty="0" smtClean="0"/>
              <a:t>。</a:t>
            </a:r>
            <a:endParaRPr kumimoji="1" lang="en-US" altLang="zh-CN" sz="2400" dirty="0" smtClean="0"/>
          </a:p>
          <a:p>
            <a:pPr marL="0" indent="0">
              <a:buNone/>
            </a:pPr>
            <a:r>
              <a:rPr kumimoji="1" lang="zh-CN" altLang="zh-CN" sz="2400" dirty="0"/>
              <a:t>2</a:t>
            </a:r>
            <a:r>
              <a:rPr kumimoji="1" lang="en-US" altLang="zh-CN" sz="2400" dirty="0" smtClean="0"/>
              <a:t>.</a:t>
            </a:r>
            <a:r>
              <a:rPr kumimoji="1" lang="zh-CN" altLang="en-US" sz="2400" dirty="0" smtClean="0"/>
              <a:t>计算</a:t>
            </a:r>
            <a:r>
              <a:rPr kumimoji="1" lang="en-US" altLang="zh-CN" sz="2400" dirty="0" smtClean="0"/>
              <a:t>hash</a:t>
            </a:r>
            <a:r>
              <a:rPr kumimoji="1" lang="zh-CN" altLang="en-US" sz="2400" dirty="0" smtClean="0"/>
              <a:t>的</a:t>
            </a:r>
            <a:r>
              <a:rPr kumimoji="1" lang="zh-CN" altLang="en-US" sz="2400" dirty="0" smtClean="0">
                <a:solidFill>
                  <a:schemeClr val="accent1"/>
                </a:solidFill>
              </a:rPr>
              <a:t>难度</a:t>
            </a:r>
            <a:r>
              <a:rPr kumimoji="1" lang="zh-CN" altLang="en-US" sz="2400" dirty="0" smtClean="0"/>
              <a:t>会每两周调整一次</a:t>
            </a:r>
            <a:r>
              <a:rPr kumimoji="1" lang="zh-CN" altLang="en-US" sz="2400" dirty="0"/>
              <a:t>，保证平均每</a:t>
            </a:r>
            <a:r>
              <a:rPr kumimoji="1" lang="en-US" altLang="zh-CN" sz="2400" dirty="0"/>
              <a:t>10</a:t>
            </a:r>
            <a:r>
              <a:rPr kumimoji="1" lang="zh-CN" altLang="en-US" sz="2400" dirty="0"/>
              <a:t>分钟出一个块，</a:t>
            </a:r>
            <a:r>
              <a:rPr kumimoji="1" lang="zh-CN" altLang="en-US" sz="2400" dirty="0" smtClean="0"/>
              <a:t>该难度值会写在区块中。</a:t>
            </a:r>
            <a:endParaRPr kumimoji="1" lang="en-US" altLang="zh-CN" sz="2400" dirty="0" smtClean="0"/>
          </a:p>
          <a:p>
            <a:pPr marL="0" indent="0">
              <a:buNone/>
            </a:pPr>
            <a:r>
              <a:rPr kumimoji="1" lang="zh-CN" altLang="zh-CN" sz="2400" dirty="0" smtClean="0"/>
              <a:t>3</a:t>
            </a:r>
            <a:r>
              <a:rPr kumimoji="1" lang="en-US" altLang="zh-CN" sz="2400" dirty="0" smtClean="0"/>
              <a:t>.</a:t>
            </a:r>
            <a:r>
              <a:rPr kumimoji="1" lang="zh-CN" altLang="en-US" sz="2400" dirty="0" smtClean="0"/>
              <a:t>每个区块</a:t>
            </a:r>
            <a:r>
              <a:rPr kumimoji="1" lang="zh-CN" altLang="en-US" sz="2400" dirty="0"/>
              <a:t>的大小不超过</a:t>
            </a:r>
            <a:r>
              <a:rPr kumimoji="1" lang="en-US" altLang="zh-CN" sz="2400" dirty="0" smtClean="0"/>
              <a:t>1M</a:t>
            </a:r>
            <a:r>
              <a:rPr kumimoji="1" lang="zh-CN" altLang="en-US" sz="2400" dirty="0" smtClean="0"/>
              <a:t>。</a:t>
            </a:r>
            <a:endParaRPr kumimoji="1" lang="en-US" altLang="zh-CN" sz="2400" dirty="0" smtClean="0"/>
          </a:p>
          <a:p>
            <a:pPr marL="0" indent="0">
              <a:buNone/>
            </a:pPr>
            <a:r>
              <a:rPr kumimoji="1" lang="zh-CN" altLang="zh-CN" sz="2400" dirty="0"/>
              <a:t>4</a:t>
            </a:r>
            <a:r>
              <a:rPr kumimoji="1" lang="en-US" altLang="zh-CN" sz="2400" dirty="0"/>
              <a:t>.</a:t>
            </a:r>
            <a:r>
              <a:rPr kumimoji="1" lang="zh-CN" altLang="en-US" sz="2400" dirty="0"/>
              <a:t>每成功打包一个区块，打包者将会被奖励</a:t>
            </a:r>
            <a:r>
              <a:rPr kumimoji="1" lang="en-US" altLang="zh-CN" sz="2400" dirty="0"/>
              <a:t>12.5</a:t>
            </a:r>
            <a:r>
              <a:rPr kumimoji="1" lang="zh-CN" altLang="en-US" sz="2400" dirty="0"/>
              <a:t>个比特币</a:t>
            </a:r>
            <a:r>
              <a:rPr kumimoji="1" lang="zh-CN" altLang="en-US" sz="2400" dirty="0" smtClean="0"/>
              <a:t>。</a:t>
            </a:r>
            <a:r>
              <a:rPr kumimoji="1" lang="zh-CN" altLang="en-US" sz="2400" dirty="0" smtClean="0"/>
              <a:t>每</a:t>
            </a:r>
            <a:r>
              <a:rPr kumimoji="1" lang="en-US" altLang="zh-CN" sz="2400" dirty="0" smtClean="0"/>
              <a:t>4</a:t>
            </a:r>
            <a:r>
              <a:rPr kumimoji="1" lang="zh-CN" altLang="en-US" sz="2400" dirty="0" smtClean="0"/>
              <a:t>年</a:t>
            </a:r>
            <a:r>
              <a:rPr kumimoji="1" lang="zh-CN" altLang="en-US" sz="2400" dirty="0" smtClean="0"/>
              <a:t>，</a:t>
            </a:r>
            <a:r>
              <a:rPr kumimoji="1" lang="zh-CN" altLang="en-US" sz="2400" dirty="0"/>
              <a:t>奖励就减半</a:t>
            </a:r>
            <a:r>
              <a:rPr kumimoji="1" lang="zh-CN" altLang="en-US" sz="2400" dirty="0" smtClean="0"/>
              <a:t>，</a:t>
            </a:r>
            <a:r>
              <a:rPr kumimoji="1" lang="zh-CN" altLang="en-US" sz="2400" dirty="0" smtClean="0"/>
              <a:t>到</a:t>
            </a:r>
            <a:r>
              <a:rPr kumimoji="1" lang="en-US" altLang="zh-CN" sz="2400" dirty="0" smtClean="0"/>
              <a:t>2140</a:t>
            </a:r>
            <a:r>
              <a:rPr kumimoji="1" lang="zh-CN" altLang="en-US" sz="2400" dirty="0" smtClean="0"/>
              <a:t>年就会无币可挖</a:t>
            </a:r>
            <a:r>
              <a:rPr kumimoji="1" lang="zh-CN" altLang="en-US" sz="2400" dirty="0" smtClean="0"/>
              <a:t>。</a:t>
            </a:r>
            <a:endParaRPr kumimoji="1" lang="zh-CN" altLang="en-US" sz="2400" dirty="0"/>
          </a:p>
          <a:p>
            <a:pPr marL="0" indent="0">
              <a:buNone/>
            </a:pPr>
            <a:endParaRPr kumimoji="1" lang="en-US" altLang="zh-CN" sz="2400" dirty="0" smtClean="0"/>
          </a:p>
        </p:txBody>
      </p:sp>
    </p:spTree>
    <p:extLst>
      <p:ext uri="{BB962C8B-B14F-4D97-AF65-F5344CB8AC3E}">
        <p14:creationId xmlns:p14="http://schemas.microsoft.com/office/powerpoint/2010/main" val="381891919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靠</a:t>
            </a:r>
            <a:r>
              <a:rPr kumimoji="1" lang="en-US" altLang="zh-CN" dirty="0" smtClean="0"/>
              <a:t>Hash</a:t>
            </a:r>
            <a:r>
              <a:rPr kumimoji="1" lang="zh-CN" altLang="en-US" dirty="0" smtClean="0"/>
              <a:t>链接</a:t>
            </a:r>
            <a:r>
              <a:rPr kumimoji="1" lang="zh-CN" altLang="en-US" dirty="0" smtClean="0"/>
              <a:t>起来！</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zh-CN" sz="2400" dirty="0"/>
              <a:t>5</a:t>
            </a:r>
            <a:r>
              <a:rPr kumimoji="1" lang="en-US" altLang="zh-CN" sz="2400" dirty="0" smtClean="0"/>
              <a:t>.</a:t>
            </a:r>
            <a:r>
              <a:rPr kumimoji="1" lang="zh-CN" altLang="en-US" sz="2400" dirty="0"/>
              <a:t>所有块之间都有一个链接的关系</a:t>
            </a:r>
            <a:r>
              <a:rPr kumimoji="1" lang="zh-CN" altLang="en-US" sz="2400" dirty="0" smtClean="0"/>
              <a:t>。本区块中填写的</a:t>
            </a:r>
            <a:r>
              <a:rPr kumimoji="1" lang="en-US" altLang="zh-CN" sz="2400" dirty="0" smtClean="0"/>
              <a:t>hash</a:t>
            </a:r>
            <a:r>
              <a:rPr kumimoji="1" lang="zh-CN" altLang="en-US" sz="2400" dirty="0" smtClean="0"/>
              <a:t>值，是由上区块中</a:t>
            </a:r>
            <a:r>
              <a:rPr kumimoji="1" lang="en-US" altLang="zh-CN" sz="2400" dirty="0" smtClean="0"/>
              <a:t>hash</a:t>
            </a:r>
            <a:r>
              <a:rPr kumimoji="1" lang="zh-CN" altLang="en-US" sz="2400" dirty="0" smtClean="0"/>
              <a:t>值</a:t>
            </a:r>
            <a:r>
              <a:rPr kumimoji="1" lang="zh-CN" altLang="en-US" sz="2400" dirty="0" smtClean="0"/>
              <a:t>和本区块通过哈希计算而</a:t>
            </a:r>
            <a:r>
              <a:rPr kumimoji="1" lang="zh-CN" altLang="en-US" sz="2400" dirty="0" smtClean="0"/>
              <a:t>得</a:t>
            </a:r>
            <a:r>
              <a:rPr kumimoji="1" lang="zh-CN" altLang="en-US" sz="2400" dirty="0" smtClean="0"/>
              <a:t>。所以</a:t>
            </a:r>
            <a:r>
              <a:rPr kumimoji="1" lang="zh-CN" altLang="en-US" sz="2400" dirty="0" smtClean="0"/>
              <a:t>，每个人可以从头到尾检验每个块都没有改动过</a:t>
            </a:r>
            <a:r>
              <a:rPr kumimoji="1" lang="zh-CN" altLang="en-US" sz="2400" dirty="0" smtClean="0"/>
              <a:t>。</a:t>
            </a:r>
            <a:endParaRPr kumimoji="1" lang="en-US" altLang="zh-CN" sz="2400" dirty="0" smtClean="0"/>
          </a:p>
          <a:p>
            <a:pPr marL="0" indent="0">
              <a:buNone/>
            </a:pPr>
            <a:endParaRPr kumimoji="1" lang="en-US" altLang="zh-CN" sz="2400" dirty="0"/>
          </a:p>
          <a:p>
            <a:pPr marL="0" indent="0">
              <a:buNone/>
            </a:pPr>
            <a:r>
              <a:rPr kumimoji="1" lang="zh-CN" altLang="en-US" sz="2400" dirty="0" smtClean="0"/>
              <a:t>本区块</a:t>
            </a:r>
            <a:r>
              <a:rPr kumimoji="1" lang="en-US" altLang="zh-CN" sz="2400" dirty="0" smtClean="0"/>
              <a:t>hash</a:t>
            </a:r>
            <a:r>
              <a:rPr kumimoji="1" lang="zh-CN" altLang="en-US" sz="2400" dirty="0" smtClean="0"/>
              <a:t>值</a:t>
            </a:r>
            <a:r>
              <a:rPr kumimoji="1" lang="en-US" altLang="zh-CN" sz="2400" dirty="0" smtClean="0"/>
              <a:t> = Hash</a:t>
            </a:r>
            <a:r>
              <a:rPr kumimoji="1" lang="zh-CN" altLang="en-US" sz="2400" dirty="0" smtClean="0"/>
              <a:t>（</a:t>
            </a:r>
            <a:r>
              <a:rPr kumimoji="1" lang="zh-CN" altLang="en-US" sz="2400" dirty="0"/>
              <a:t>上区块</a:t>
            </a:r>
            <a:r>
              <a:rPr kumimoji="1" lang="en-US" altLang="zh-CN" sz="2400" dirty="0" smtClean="0"/>
              <a:t>hash</a:t>
            </a:r>
            <a:r>
              <a:rPr kumimoji="1" lang="en-US" altLang="zh-CN" sz="2400" dirty="0" smtClean="0"/>
              <a:t>+</a:t>
            </a:r>
            <a:r>
              <a:rPr kumimoji="1" lang="zh-CN" altLang="en-US" sz="2400" dirty="0" smtClean="0"/>
              <a:t>本区块</a:t>
            </a:r>
            <a:r>
              <a:rPr kumimoji="1" lang="en-US" altLang="zh-CN" sz="2400" dirty="0" smtClean="0"/>
              <a:t>+</a:t>
            </a:r>
            <a:r>
              <a:rPr kumimoji="1" lang="zh-CN" altLang="en-US" sz="2400" dirty="0" smtClean="0"/>
              <a:t>随机数）</a:t>
            </a:r>
            <a:endParaRPr kumimoji="1" lang="en-US" altLang="zh-CN" sz="2400" dirty="0"/>
          </a:p>
          <a:p>
            <a:endParaRPr kumimoji="1" lang="zh-CN" altLang="en-US" sz="2400" dirty="0"/>
          </a:p>
        </p:txBody>
      </p:sp>
    </p:spTree>
    <p:extLst>
      <p:ext uri="{BB962C8B-B14F-4D97-AF65-F5344CB8AC3E}">
        <p14:creationId xmlns:p14="http://schemas.microsoft.com/office/powerpoint/2010/main" val="366723478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关于块结构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每个块</a:t>
            </a:r>
            <a:r>
              <a:rPr kumimoji="1" lang="en-US" altLang="zh-CN" sz="2800" dirty="0" smtClean="0"/>
              <a:t> = </a:t>
            </a:r>
            <a:r>
              <a:rPr kumimoji="1" lang="zh-CN" altLang="en-US" sz="2800" dirty="0" smtClean="0"/>
              <a:t>头部＋</a:t>
            </a:r>
            <a:r>
              <a:rPr kumimoji="1" lang="zh-CN" altLang="en-US" sz="2800" dirty="0" smtClean="0"/>
              <a:t>交易数据</a:t>
            </a:r>
            <a:r>
              <a:rPr kumimoji="1" lang="zh-CN" altLang="en-US" sz="2800" dirty="0" smtClean="0"/>
              <a:t>（含</a:t>
            </a:r>
            <a:r>
              <a:rPr kumimoji="1" lang="en-US" altLang="zh-CN" sz="2800" dirty="0" smtClean="0"/>
              <a:t>2000</a:t>
            </a:r>
            <a:r>
              <a:rPr kumimoji="1" lang="zh-CN" altLang="en-US" sz="2800" dirty="0" smtClean="0"/>
              <a:t>左右个交易）</a:t>
            </a:r>
            <a:endParaRPr kumimoji="1" lang="en-US" altLang="zh-CN" sz="2800" dirty="0" smtClean="0"/>
          </a:p>
          <a:p>
            <a:r>
              <a:rPr kumimoji="1" lang="zh-CN" altLang="en-US" sz="2800" dirty="0" smtClean="0"/>
              <a:t>头部（</a:t>
            </a:r>
            <a:r>
              <a:rPr lang="en-US" altLang="zh-CN" sz="2800" dirty="0"/>
              <a:t>80</a:t>
            </a:r>
            <a:r>
              <a:rPr lang="zh-CN" altLang="en-US" sz="2800" dirty="0"/>
              <a:t>个字节</a:t>
            </a:r>
            <a:r>
              <a:rPr kumimoji="1" lang="zh-CN" altLang="en-US" sz="2800" dirty="0" smtClean="0"/>
              <a:t>）：</a:t>
            </a:r>
            <a:endParaRPr kumimoji="1" lang="en-US" altLang="zh-CN" sz="2800" dirty="0" smtClean="0"/>
          </a:p>
          <a:p>
            <a:pPr lvl="1"/>
            <a:r>
              <a:rPr lang="zh-CN" altLang="en-US" sz="2000" dirty="0" smtClean="0"/>
              <a:t>版本号</a:t>
            </a:r>
            <a:endParaRPr lang="en-US" altLang="zh-CN" sz="2000" dirty="0"/>
          </a:p>
          <a:p>
            <a:pPr lvl="1"/>
            <a:r>
              <a:rPr lang="zh-CN" altLang="en-US" sz="2000" dirty="0" smtClean="0"/>
              <a:t>上一个区块</a:t>
            </a:r>
            <a:r>
              <a:rPr lang="zh-CN" altLang="en-US" sz="2000" dirty="0"/>
              <a:t>的</a:t>
            </a:r>
            <a:r>
              <a:rPr lang="en-US" altLang="zh-CN" sz="2000" dirty="0"/>
              <a:t>hash</a:t>
            </a:r>
            <a:r>
              <a:rPr lang="zh-CN" altLang="en-US" sz="2000" dirty="0" smtClean="0"/>
              <a:t>值（通过这个来保障上一个区块是对的）</a:t>
            </a:r>
            <a:endParaRPr lang="en-US" altLang="zh-CN" sz="2000" dirty="0" smtClean="0"/>
          </a:p>
          <a:p>
            <a:pPr lvl="1"/>
            <a:r>
              <a:rPr lang="en-US" altLang="zh-CN" sz="2000" dirty="0" err="1" smtClean="0"/>
              <a:t>merkle</a:t>
            </a:r>
            <a:r>
              <a:rPr lang="zh-CN" altLang="en-US" sz="2000" dirty="0" smtClean="0"/>
              <a:t>根（可简单理解为对交易数据的</a:t>
            </a:r>
            <a:r>
              <a:rPr lang="en-US" altLang="zh-CN" sz="2000" dirty="0" smtClean="0"/>
              <a:t>hash</a:t>
            </a:r>
            <a:r>
              <a:rPr lang="zh-CN" altLang="en-US" sz="2000" dirty="0" smtClean="0"/>
              <a:t>）</a:t>
            </a:r>
            <a:endParaRPr lang="en-US" altLang="zh-CN" sz="2000" dirty="0"/>
          </a:p>
          <a:p>
            <a:pPr lvl="1"/>
            <a:r>
              <a:rPr lang="zh-CN" altLang="en-US" sz="2000" dirty="0" smtClean="0"/>
              <a:t>时间戳</a:t>
            </a:r>
            <a:endParaRPr lang="en-US" altLang="zh-CN" sz="2000" dirty="0"/>
          </a:p>
          <a:p>
            <a:pPr lvl="1"/>
            <a:r>
              <a:rPr lang="zh-CN" altLang="en-US" sz="2000" dirty="0" smtClean="0"/>
              <a:t>难度（</a:t>
            </a:r>
            <a:r>
              <a:rPr lang="en-US" altLang="zh-CN" sz="2000" dirty="0" smtClean="0"/>
              <a:t>bits</a:t>
            </a:r>
            <a:r>
              <a:rPr lang="zh-CN" altLang="en-US" sz="2000" dirty="0" smtClean="0"/>
              <a:t>，调节挖矿的难度）</a:t>
            </a:r>
            <a:endParaRPr lang="en-US" altLang="zh-CN" sz="2000" dirty="0" smtClean="0"/>
          </a:p>
          <a:p>
            <a:pPr lvl="1"/>
            <a:r>
              <a:rPr lang="en-US" altLang="zh-CN" sz="2000" dirty="0" smtClean="0"/>
              <a:t>Nonce</a:t>
            </a:r>
            <a:r>
              <a:rPr lang="zh-CN" altLang="en-US" sz="2000" dirty="0" smtClean="0"/>
              <a:t>（挖矿时用来穷举的变量）</a:t>
            </a:r>
            <a:endParaRPr lang="zh-CN" altLang="en-US" sz="2000" dirty="0"/>
          </a:p>
          <a:p>
            <a:endParaRPr kumimoji="1" lang="zh-CN" altLang="en-US" sz="2400" dirty="0"/>
          </a:p>
        </p:txBody>
      </p:sp>
    </p:spTree>
    <p:extLst>
      <p:ext uri="{BB962C8B-B14F-4D97-AF65-F5344CB8AC3E}">
        <p14:creationId xmlns:p14="http://schemas.microsoft.com/office/powerpoint/2010/main" val="28903000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区块是如何链接起来的</a:t>
            </a:r>
            <a:endParaRPr kumimoji="1" lang="zh-CN" altLang="en-US" dirty="0"/>
          </a:p>
        </p:txBody>
      </p:sp>
      <p:sp>
        <p:nvSpPr>
          <p:cNvPr id="8" name="文本框 7"/>
          <p:cNvSpPr txBox="1"/>
          <p:nvPr/>
        </p:nvSpPr>
        <p:spPr>
          <a:xfrm>
            <a:off x="373530" y="4657504"/>
            <a:ext cx="8710706" cy="369332"/>
          </a:xfrm>
          <a:prstGeom prst="rect">
            <a:avLst/>
          </a:prstGeom>
          <a:noFill/>
        </p:spPr>
        <p:txBody>
          <a:bodyPr wrap="square" rtlCol="0">
            <a:spAutoFit/>
          </a:bodyPr>
          <a:lstStyle/>
          <a:p>
            <a:r>
              <a:rPr lang="en-US" altLang="zh-CN" dirty="0" smtClean="0"/>
              <a:t>Hash = SHA256</a:t>
            </a:r>
            <a:r>
              <a:rPr lang="en-US" altLang="zh-CN" dirty="0"/>
              <a:t>(SHA256(version + </a:t>
            </a:r>
            <a:r>
              <a:rPr lang="en-US" altLang="zh-CN" dirty="0" err="1" smtClean="0"/>
              <a:t>prev_Hash</a:t>
            </a:r>
            <a:r>
              <a:rPr lang="en-US" altLang="zh-CN" dirty="0" smtClean="0"/>
              <a:t> </a:t>
            </a:r>
            <a:r>
              <a:rPr lang="en-US" altLang="zh-CN" dirty="0"/>
              <a:t>+ merkle_root + time + diffculty+ random ))</a:t>
            </a:r>
            <a:endParaRPr kumimoji="1" lang="zh-CN" altLang="en-US" dirty="0"/>
          </a:p>
        </p:txBody>
      </p:sp>
      <p:pic>
        <p:nvPicPr>
          <p:cNvPr id="4" name="图片 3"/>
          <p:cNvPicPr>
            <a:picLocks noChangeAspect="1"/>
          </p:cNvPicPr>
          <p:nvPr/>
        </p:nvPicPr>
        <p:blipFill>
          <a:blip r:embed="rId3"/>
          <a:stretch>
            <a:fillRect/>
          </a:stretch>
        </p:blipFill>
        <p:spPr>
          <a:xfrm>
            <a:off x="596900" y="1116687"/>
            <a:ext cx="7937500" cy="3594100"/>
          </a:xfrm>
          <a:prstGeom prst="rect">
            <a:avLst/>
          </a:prstGeom>
        </p:spPr>
      </p:pic>
      <p:sp>
        <p:nvSpPr>
          <p:cNvPr id="3" name="圆角矩形 2"/>
          <p:cNvSpPr/>
          <p:nvPr/>
        </p:nvSpPr>
        <p:spPr>
          <a:xfrm>
            <a:off x="896471" y="1116687"/>
            <a:ext cx="2256117" cy="242437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线形标注 1 4"/>
          <p:cNvSpPr/>
          <p:nvPr/>
        </p:nvSpPr>
        <p:spPr>
          <a:xfrm>
            <a:off x="139700" y="450581"/>
            <a:ext cx="914400" cy="612648"/>
          </a:xfrm>
          <a:prstGeom prst="borderCallout1">
            <a:avLst>
              <a:gd name="adj1" fmla="val 96791"/>
              <a:gd name="adj2" fmla="val 52125"/>
              <a:gd name="adj3" fmla="val 163714"/>
              <a:gd name="adj4" fmla="val 793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区块头</a:t>
            </a:r>
            <a:endParaRPr kumimoji="1" lang="en-US" altLang="zh-CN" dirty="0" smtClean="0"/>
          </a:p>
          <a:p>
            <a:pPr algn="ctr"/>
            <a:r>
              <a:rPr kumimoji="1" lang="zh-CN" altLang="zh-CN" dirty="0" smtClean="0"/>
              <a:t>8</a:t>
            </a:r>
            <a:r>
              <a:rPr kumimoji="1" lang="en-US" altLang="zh-CN" dirty="0" smtClean="0"/>
              <a:t>0</a:t>
            </a:r>
            <a:r>
              <a:rPr kumimoji="1" lang="zh-CN" altLang="en-US" dirty="0" smtClean="0"/>
              <a:t>字节</a:t>
            </a:r>
            <a:endParaRPr kumimoji="1" lang="zh-CN" altLang="en-US" dirty="0"/>
          </a:p>
        </p:txBody>
      </p:sp>
    </p:spTree>
    <p:extLst>
      <p:ext uri="{BB962C8B-B14F-4D97-AF65-F5344CB8AC3E}">
        <p14:creationId xmlns:p14="http://schemas.microsoft.com/office/powerpoint/2010/main" val="78150584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再进一步</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zh-CN" sz="2400" dirty="0"/>
              <a:t>1</a:t>
            </a:r>
            <a:r>
              <a:rPr kumimoji="1" lang="en-US" altLang="zh-CN" sz="2400" dirty="0" smtClean="0"/>
              <a:t>.</a:t>
            </a:r>
            <a:r>
              <a:rPr kumimoji="1" lang="zh-CN" altLang="en-US" sz="2400" dirty="0" smtClean="0"/>
              <a:t>交易时，你需要向收款方发送比特币，也就是向一个</a:t>
            </a:r>
            <a:r>
              <a:rPr kumimoji="1" lang="zh-CN" altLang="en-US" sz="2400" dirty="0" smtClean="0">
                <a:solidFill>
                  <a:srgbClr val="1F497D"/>
                </a:solidFill>
              </a:rPr>
              <a:t>比特币地址</a:t>
            </a:r>
            <a:r>
              <a:rPr kumimoji="1" lang="zh-CN" altLang="en-US" sz="2400" dirty="0" smtClean="0"/>
              <a:t>发送比特币</a:t>
            </a:r>
            <a:r>
              <a:rPr kumimoji="1" lang="en-US" altLang="zh-CN" sz="2400" dirty="0" smtClean="0"/>
              <a:t>(</a:t>
            </a:r>
            <a:r>
              <a:rPr kumimoji="1" lang="en-US" altLang="zh-CN" sz="2400" dirty="0" err="1" smtClean="0"/>
              <a:t>BTC</a:t>
            </a:r>
            <a:r>
              <a:rPr kumimoji="1" lang="en-US" altLang="zh-CN" sz="2400" dirty="0" smtClean="0"/>
              <a:t>)</a:t>
            </a:r>
            <a:r>
              <a:rPr kumimoji="1" lang="zh-CN" altLang="en-US" sz="2400" dirty="0" smtClean="0"/>
              <a:t>。</a:t>
            </a:r>
            <a:endParaRPr kumimoji="1" lang="en-US" altLang="zh-CN" sz="2400" dirty="0" smtClean="0"/>
          </a:p>
          <a:p>
            <a:pPr marL="0" indent="0">
              <a:buNone/>
            </a:pPr>
            <a:r>
              <a:rPr kumimoji="1" lang="zh-CN" altLang="zh-CN" sz="2400" dirty="0" smtClean="0"/>
              <a:t>2</a:t>
            </a:r>
            <a:r>
              <a:rPr kumimoji="1" lang="en-US" altLang="zh-CN" sz="2400" dirty="0" smtClean="0"/>
              <a:t>.</a:t>
            </a:r>
            <a:r>
              <a:rPr kumimoji="1" lang="zh-CN" altLang="en-US" sz="2400" dirty="0" smtClean="0"/>
              <a:t>你要花的</a:t>
            </a:r>
            <a:r>
              <a:rPr kumimoji="1" lang="en-US" altLang="zh-CN" sz="2400" dirty="0" err="1" smtClean="0"/>
              <a:t>BTC</a:t>
            </a:r>
            <a:r>
              <a:rPr kumimoji="1" lang="zh-CN" altLang="en-US" sz="2400" dirty="0" smtClean="0"/>
              <a:t>，要么来自于以前别人发给你的</a:t>
            </a:r>
            <a:r>
              <a:rPr kumimoji="1" lang="en-US" altLang="zh-CN" sz="2400" dirty="0" err="1" smtClean="0"/>
              <a:t>BTC</a:t>
            </a:r>
            <a:r>
              <a:rPr kumimoji="1" lang="zh-CN" altLang="en-US" sz="2400" dirty="0" smtClean="0"/>
              <a:t>，要么是你挖出来的，每一份这样的钱叫</a:t>
            </a:r>
            <a:r>
              <a:rPr kumimoji="1" lang="en-US" altLang="zh-CN" sz="2400" dirty="0" err="1" smtClean="0"/>
              <a:t>UTXO</a:t>
            </a:r>
            <a:r>
              <a:rPr kumimoji="1" lang="zh-CN" altLang="en-US" sz="2400" dirty="0" smtClean="0"/>
              <a:t>（</a:t>
            </a:r>
            <a:r>
              <a:rPr lang="en-US" altLang="zh-CN" sz="2400" dirty="0"/>
              <a:t>Unspent Transaction Output</a:t>
            </a:r>
            <a:r>
              <a:rPr kumimoji="1" lang="zh-CN" altLang="en-US" sz="2400" dirty="0" smtClean="0"/>
              <a:t>）。</a:t>
            </a:r>
            <a:endParaRPr kumimoji="1" lang="en-US" altLang="zh-CN" sz="2400" dirty="0" smtClean="0"/>
          </a:p>
          <a:p>
            <a:pPr marL="0" indent="0">
              <a:buNone/>
            </a:pPr>
            <a:r>
              <a:rPr kumimoji="1" lang="zh-CN" altLang="zh-CN" sz="2400" dirty="0"/>
              <a:t>3</a:t>
            </a:r>
            <a:r>
              <a:rPr kumimoji="1" lang="en-US" altLang="zh-CN" sz="2400" dirty="0" smtClean="0"/>
              <a:t>. </a:t>
            </a:r>
            <a:r>
              <a:rPr kumimoji="1" lang="zh-CN" altLang="en-US" sz="2400" dirty="0" smtClean="0"/>
              <a:t>一个交易</a:t>
            </a:r>
            <a:r>
              <a:rPr kumimoji="1" lang="zh-CN" altLang="en-US" sz="2400" dirty="0"/>
              <a:t>包里</a:t>
            </a:r>
            <a:r>
              <a:rPr kumimoji="1" lang="zh-CN" altLang="en-US" sz="2400" dirty="0" smtClean="0"/>
              <a:t>，发送部分为</a:t>
            </a:r>
            <a:r>
              <a:rPr kumimoji="1" lang="zh-CN" altLang="en-US" sz="2400" dirty="0" smtClean="0">
                <a:solidFill>
                  <a:srgbClr val="1F497D"/>
                </a:solidFill>
              </a:rPr>
              <a:t>输入</a:t>
            </a:r>
            <a:r>
              <a:rPr kumimoji="1" lang="zh-CN" altLang="en-US" sz="2400" dirty="0"/>
              <a:t>，</a:t>
            </a:r>
            <a:r>
              <a:rPr kumimoji="1" lang="zh-CN" altLang="en-US" sz="2400" dirty="0" smtClean="0"/>
              <a:t>接收部分为</a:t>
            </a:r>
            <a:r>
              <a:rPr kumimoji="1" lang="zh-CN" altLang="en-US" sz="2400" dirty="0" smtClean="0">
                <a:solidFill>
                  <a:srgbClr val="1F497D"/>
                </a:solidFill>
              </a:rPr>
              <a:t>输</a:t>
            </a:r>
            <a:r>
              <a:rPr kumimoji="1" lang="zh-CN" altLang="en-US" sz="2400" dirty="0">
                <a:solidFill>
                  <a:srgbClr val="1F497D"/>
                </a:solidFill>
              </a:rPr>
              <a:t>出</a:t>
            </a:r>
            <a:r>
              <a:rPr kumimoji="1" lang="zh-CN" altLang="en-US" sz="2400" dirty="0" smtClean="0"/>
              <a:t>。</a:t>
            </a:r>
            <a:endParaRPr kumimoji="1" lang="en-US" altLang="zh-CN" sz="2400" dirty="0" smtClean="0"/>
          </a:p>
          <a:p>
            <a:pPr marL="0" indent="0">
              <a:buNone/>
            </a:pPr>
            <a:r>
              <a:rPr kumimoji="1" lang="zh-CN" altLang="zh-CN" sz="2400" dirty="0"/>
              <a:t>4</a:t>
            </a:r>
            <a:r>
              <a:rPr kumimoji="1" lang="en-US" altLang="zh-CN" sz="2400" dirty="0" smtClean="0"/>
              <a:t>.</a:t>
            </a:r>
            <a:r>
              <a:rPr kumimoji="1" lang="zh-CN" altLang="en-US" sz="2400" dirty="0" smtClean="0"/>
              <a:t>在广播交易包时，节点会检查输入是否为真实有效的</a:t>
            </a:r>
            <a:r>
              <a:rPr kumimoji="1" lang="en-US" altLang="zh-CN" sz="2400" dirty="0" err="1" smtClean="0"/>
              <a:t>UTXO</a:t>
            </a:r>
            <a:r>
              <a:rPr kumimoji="1" lang="zh-CN" altLang="en-US" sz="2400" dirty="0" smtClean="0"/>
              <a:t>（</a:t>
            </a:r>
            <a:r>
              <a:rPr kumimoji="1" lang="zh-CN" altLang="en-US" sz="2400" dirty="0"/>
              <a:t>各个节点监测着以百万为单位的所有</a:t>
            </a:r>
            <a:r>
              <a:rPr kumimoji="1" lang="en-US" altLang="zh-CN" sz="2400" dirty="0" err="1"/>
              <a:t>UTXO</a:t>
            </a:r>
            <a:r>
              <a:rPr kumimoji="1" lang="zh-CN" altLang="en-US" sz="2400" dirty="0" smtClean="0"/>
              <a:t>）。</a:t>
            </a:r>
            <a:endParaRPr kumimoji="1" lang="en-US" altLang="zh-CN" sz="2400" dirty="0" smtClean="0"/>
          </a:p>
        </p:txBody>
      </p:sp>
    </p:spTree>
    <p:extLst>
      <p:ext uri="{BB962C8B-B14F-4D97-AF65-F5344CB8AC3E}">
        <p14:creationId xmlns:p14="http://schemas.microsoft.com/office/powerpoint/2010/main" val="374230951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再进一步</a:t>
            </a:r>
          </a:p>
        </p:txBody>
      </p:sp>
      <p:sp>
        <p:nvSpPr>
          <p:cNvPr id="3" name="内容占位符 2"/>
          <p:cNvSpPr>
            <a:spLocks noGrp="1"/>
          </p:cNvSpPr>
          <p:nvPr>
            <p:ph idx="1"/>
          </p:nvPr>
        </p:nvSpPr>
        <p:spPr/>
        <p:txBody>
          <a:bodyPr>
            <a:normAutofit/>
          </a:bodyPr>
          <a:lstStyle/>
          <a:p>
            <a:pPr marL="0" indent="0">
              <a:buNone/>
            </a:pPr>
            <a:r>
              <a:rPr kumimoji="1" lang="zh-CN" altLang="zh-CN" sz="2800" dirty="0"/>
              <a:t>4</a:t>
            </a:r>
            <a:r>
              <a:rPr kumimoji="1" lang="en-US" altLang="zh-CN" sz="2800" dirty="0" smtClean="0"/>
              <a:t>. </a:t>
            </a:r>
            <a:r>
              <a:rPr kumimoji="1" lang="zh-CN" altLang="en-US" sz="2800" dirty="0" smtClean="0"/>
              <a:t>一旦使用一个</a:t>
            </a:r>
            <a:r>
              <a:rPr kumimoji="1" lang="en-US" altLang="zh-CN" sz="2800" dirty="0" err="1" smtClean="0"/>
              <a:t>UTXO</a:t>
            </a:r>
            <a:r>
              <a:rPr kumimoji="1" lang="zh-CN" altLang="en-US" sz="2800" dirty="0" smtClean="0"/>
              <a:t>，就必须全部花</a:t>
            </a:r>
            <a:r>
              <a:rPr kumimoji="1" lang="zh-CN" altLang="en-US" sz="2800" dirty="0"/>
              <a:t>完，除了给接收者外，把</a:t>
            </a:r>
            <a:r>
              <a:rPr kumimoji="1" lang="zh-CN" altLang="en-US" sz="2800" dirty="0">
                <a:solidFill>
                  <a:schemeClr val="tx2"/>
                </a:solidFill>
              </a:rPr>
              <a:t>零钱</a:t>
            </a:r>
            <a:r>
              <a:rPr kumimoji="1" lang="zh-CN" altLang="en-US" sz="2800" dirty="0"/>
              <a:t>给自己的另一个地址，</a:t>
            </a:r>
            <a:r>
              <a:rPr kumimoji="1" lang="zh-CN" altLang="en-US" sz="2800" dirty="0" smtClean="0"/>
              <a:t>也即产生两个新的</a:t>
            </a:r>
            <a:r>
              <a:rPr kumimoji="1" lang="en-US" altLang="zh-CN" sz="2800" dirty="0" err="1"/>
              <a:t>UTXO</a:t>
            </a:r>
            <a:r>
              <a:rPr kumimoji="1" lang="zh-CN" altLang="en-US" sz="2800" dirty="0" smtClean="0"/>
              <a:t>。</a:t>
            </a:r>
            <a:endParaRPr kumimoji="1" lang="en-US" altLang="zh-CN" sz="2800" dirty="0" smtClean="0"/>
          </a:p>
          <a:p>
            <a:pPr marL="0" indent="0">
              <a:buNone/>
            </a:pPr>
            <a:r>
              <a:rPr kumimoji="1" lang="zh-CN" altLang="zh-CN" sz="2800" dirty="0" smtClean="0"/>
              <a:t>5</a:t>
            </a:r>
            <a:r>
              <a:rPr kumimoji="1" lang="en-US" altLang="zh-CN" sz="2800" dirty="0" smtClean="0"/>
              <a:t>.</a:t>
            </a:r>
            <a:r>
              <a:rPr kumimoji="1" lang="zh-CN" altLang="en-US" sz="2800" dirty="0"/>
              <a:t>每个</a:t>
            </a:r>
            <a:r>
              <a:rPr kumimoji="1" lang="en-US" altLang="zh-CN" sz="2800" dirty="0" err="1"/>
              <a:t>BTC</a:t>
            </a:r>
            <a:r>
              <a:rPr kumimoji="1" lang="zh-CN" altLang="en-US" sz="2800" dirty="0" smtClean="0"/>
              <a:t>地址都</a:t>
            </a:r>
            <a:r>
              <a:rPr kumimoji="1" lang="zh-CN" altLang="en-US" sz="2800" dirty="0" smtClean="0"/>
              <a:t>对应</a:t>
            </a:r>
            <a:r>
              <a:rPr kumimoji="1" lang="zh-CN" altLang="en-US" sz="2800" dirty="0" smtClean="0"/>
              <a:t>一个公钥</a:t>
            </a:r>
            <a:r>
              <a:rPr kumimoji="1" lang="zh-CN" altLang="en-US" sz="2800" dirty="0" smtClean="0"/>
              <a:t>和</a:t>
            </a:r>
            <a:r>
              <a:rPr kumimoji="1" lang="zh-CN" altLang="en-US" sz="2800" dirty="0" smtClean="0"/>
              <a:t>一个私钥</a:t>
            </a:r>
            <a:r>
              <a:rPr kumimoji="1" lang="zh-CN" altLang="en-US" sz="2800" dirty="0" smtClean="0"/>
              <a:t>。</a:t>
            </a:r>
            <a:endParaRPr kumimoji="1" lang="en-US" altLang="zh-CN" sz="2800" dirty="0"/>
          </a:p>
          <a:p>
            <a:pPr marL="0" indent="0">
              <a:buNone/>
            </a:pPr>
            <a:r>
              <a:rPr kumimoji="1" lang="zh-CN" altLang="zh-CN" sz="2800" dirty="0"/>
              <a:t>6</a:t>
            </a:r>
            <a:r>
              <a:rPr kumimoji="1" lang="en-US" altLang="zh-CN" sz="2800" dirty="0" smtClean="0"/>
              <a:t>.</a:t>
            </a:r>
            <a:r>
              <a:rPr kumimoji="1" lang="zh-CN" altLang="en-US" sz="2800" dirty="0" smtClean="0"/>
              <a:t>每个</a:t>
            </a:r>
            <a:r>
              <a:rPr kumimoji="1" lang="en-US" altLang="zh-CN" sz="2800" dirty="0" err="1" smtClean="0"/>
              <a:t>UTXO</a:t>
            </a:r>
            <a:r>
              <a:rPr kumimoji="1" lang="zh-CN" altLang="en-US" sz="2800" dirty="0" smtClean="0"/>
              <a:t>都带有一个使用条件，也即提供了该地址所对应的私钥所做的签名，才被认可。</a:t>
            </a:r>
            <a:endParaRPr kumimoji="1" lang="en-US" altLang="zh-CN" sz="2800" dirty="0"/>
          </a:p>
        </p:txBody>
      </p:sp>
    </p:spTree>
    <p:extLst>
      <p:ext uri="{BB962C8B-B14F-4D97-AF65-F5344CB8AC3E}">
        <p14:creationId xmlns:p14="http://schemas.microsoft.com/office/powerpoint/2010/main" val="342589779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再进一步</a:t>
            </a:r>
          </a:p>
        </p:txBody>
      </p:sp>
      <p:sp>
        <p:nvSpPr>
          <p:cNvPr id="3" name="内容占位符 2"/>
          <p:cNvSpPr>
            <a:spLocks noGrp="1"/>
          </p:cNvSpPr>
          <p:nvPr>
            <p:ph idx="1"/>
          </p:nvPr>
        </p:nvSpPr>
        <p:spPr/>
        <p:txBody>
          <a:bodyPr>
            <a:normAutofit/>
          </a:bodyPr>
          <a:lstStyle/>
          <a:p>
            <a:pPr marL="0" indent="0">
              <a:buNone/>
            </a:pPr>
            <a:r>
              <a:rPr kumimoji="1" lang="zh-CN" altLang="zh-CN" sz="2400" dirty="0"/>
              <a:t>7</a:t>
            </a:r>
            <a:r>
              <a:rPr kumimoji="1" lang="en-US" altLang="zh-CN" sz="2400" dirty="0" smtClean="0"/>
              <a:t>.</a:t>
            </a:r>
            <a:r>
              <a:rPr kumimoji="1" lang="zh-CN" altLang="en-US" sz="2400" dirty="0" smtClean="0"/>
              <a:t>一次游戏结束，</a:t>
            </a:r>
            <a:r>
              <a:rPr kumimoji="1" lang="zh-CN" altLang="en-US" sz="2400" dirty="0" smtClean="0"/>
              <a:t>每个挖矿</a:t>
            </a:r>
            <a:r>
              <a:rPr kumimoji="1" lang="zh-CN" altLang="en-US" sz="2400" dirty="0" smtClean="0"/>
              <a:t>的节点在上一个区块产生后，在内存中把上一个区块已经打包的交易剔除掉，把已经收到但尚未打包的交易打包，并开始不停的计算</a:t>
            </a:r>
            <a:r>
              <a:rPr kumimoji="1" lang="zh-CN" altLang="zh-CN" sz="2400" dirty="0" smtClean="0"/>
              <a:t>，</a:t>
            </a:r>
            <a:r>
              <a:rPr kumimoji="1" lang="zh-CN" altLang="en-US" sz="2400" dirty="0" smtClean="0"/>
              <a:t>试图做出符合条件的</a:t>
            </a:r>
            <a:r>
              <a:rPr kumimoji="1" lang="en-US" altLang="zh-CN" sz="2400" dirty="0" smtClean="0"/>
              <a:t>Hash</a:t>
            </a:r>
            <a:r>
              <a:rPr kumimoji="1" lang="zh-CN" altLang="en-US" sz="2400" dirty="0" smtClean="0"/>
              <a:t>。</a:t>
            </a:r>
            <a:endParaRPr kumimoji="1" lang="en-US" altLang="zh-CN" sz="2400" dirty="0" smtClean="0"/>
          </a:p>
          <a:p>
            <a:pPr marL="0" indent="0">
              <a:buNone/>
            </a:pPr>
            <a:r>
              <a:rPr kumimoji="1" lang="zh-CN" altLang="zh-CN" sz="2400" dirty="0"/>
              <a:t>8</a:t>
            </a:r>
            <a:r>
              <a:rPr kumimoji="1" lang="en-US" altLang="zh-CN" sz="2400" dirty="0" smtClean="0"/>
              <a:t>.</a:t>
            </a:r>
            <a:r>
              <a:rPr kumimoji="1" lang="zh-CN" altLang="en-US" sz="2400" dirty="0" smtClean="0"/>
              <a:t>也就是就</a:t>
            </a:r>
            <a:r>
              <a:rPr kumimoji="1" lang="zh-CN" altLang="en-US" sz="2400" dirty="0"/>
              <a:t>是在打包时，对上一个区块的</a:t>
            </a:r>
            <a:r>
              <a:rPr kumimoji="1" lang="en-US" altLang="zh-CN" sz="2400" dirty="0"/>
              <a:t>hash</a:t>
            </a:r>
            <a:r>
              <a:rPr kumimoji="1" lang="zh-CN" altLang="en-US" sz="2400" dirty="0"/>
              <a:t>值、时间戳、随机数等信息做</a:t>
            </a:r>
            <a:r>
              <a:rPr kumimoji="1" lang="en-US" altLang="zh-CN" sz="2400" dirty="0"/>
              <a:t>hash</a:t>
            </a:r>
            <a:r>
              <a:rPr kumimoji="1" lang="zh-CN" altLang="en-US" sz="2400" dirty="0"/>
              <a:t>计算，要求能够算出一个小于某个数（前面若干位都是</a:t>
            </a:r>
            <a:r>
              <a:rPr kumimoji="1" lang="en-US" altLang="zh-CN" sz="2400" dirty="0"/>
              <a:t>0</a:t>
            </a:r>
            <a:r>
              <a:rPr kumimoji="1" lang="zh-CN" altLang="en-US" sz="2400" dirty="0"/>
              <a:t>）的</a:t>
            </a:r>
            <a:r>
              <a:rPr kumimoji="1" lang="en-US" altLang="zh-CN" sz="2400" dirty="0"/>
              <a:t>hash</a:t>
            </a:r>
            <a:r>
              <a:rPr kumimoji="1" lang="zh-CN" altLang="en-US" sz="2400" dirty="0"/>
              <a:t>值</a:t>
            </a:r>
            <a:r>
              <a:rPr kumimoji="1" lang="zh-CN" altLang="en-US" sz="2400" dirty="0" smtClean="0"/>
              <a:t>。</a:t>
            </a:r>
            <a:endParaRPr kumimoji="1" lang="en-US" altLang="zh-CN" sz="2400" dirty="0" smtClean="0"/>
          </a:p>
          <a:p>
            <a:pPr marL="0" indent="0">
              <a:buNone/>
            </a:pPr>
            <a:r>
              <a:rPr kumimoji="1" lang="zh-CN" altLang="zh-CN" sz="2400" dirty="0"/>
              <a:t>9</a:t>
            </a:r>
            <a:r>
              <a:rPr kumimoji="1" lang="en-US" altLang="zh-CN" sz="2400" dirty="0" smtClean="0"/>
              <a:t>.</a:t>
            </a:r>
            <a:r>
              <a:rPr kumimoji="1" lang="zh-CN" altLang="en-US" sz="2400" dirty="0" smtClean="0"/>
              <a:t>所有输入的</a:t>
            </a:r>
            <a:r>
              <a:rPr kumimoji="1" lang="en-US" altLang="zh-CN" sz="2400" dirty="0" err="1" smtClean="0"/>
              <a:t>BTC</a:t>
            </a:r>
            <a:r>
              <a:rPr kumimoji="1" lang="zh-CN" altLang="en-US" sz="2400" dirty="0" smtClean="0"/>
              <a:t>减去输出的</a:t>
            </a:r>
            <a:r>
              <a:rPr kumimoji="1" lang="en-US" altLang="zh-CN" sz="2400" dirty="0" err="1" smtClean="0"/>
              <a:t>BTC</a:t>
            </a:r>
            <a:r>
              <a:rPr kumimoji="1" lang="zh-CN" altLang="en-US" sz="2400" dirty="0" smtClean="0"/>
              <a:t>，</a:t>
            </a:r>
            <a:r>
              <a:rPr kumimoji="1" lang="zh-CN" altLang="en-US" sz="2400" dirty="0"/>
              <a:t>就认为是给矿工的手续费</a:t>
            </a:r>
            <a:r>
              <a:rPr kumimoji="1" lang="zh-CN" altLang="en-US" sz="2400" dirty="0" smtClean="0"/>
              <a:t>。手续费越高的交易，越优先被打包。</a:t>
            </a:r>
            <a:endParaRPr kumimoji="1" lang="en-US" altLang="zh-CN" sz="2400" dirty="0"/>
          </a:p>
          <a:p>
            <a:pPr marL="0" indent="0">
              <a:buNone/>
            </a:pPr>
            <a:endParaRPr kumimoji="1" lang="en-US" altLang="zh-CN" sz="2400" dirty="0"/>
          </a:p>
          <a:p>
            <a:endParaRPr kumimoji="1" lang="zh-CN" altLang="en-US" sz="2400" dirty="0"/>
          </a:p>
        </p:txBody>
      </p:sp>
    </p:spTree>
    <p:extLst>
      <p:ext uri="{BB962C8B-B14F-4D97-AF65-F5344CB8AC3E}">
        <p14:creationId xmlns:p14="http://schemas.microsoft.com/office/powerpoint/2010/main" val="142565426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交易的格式</a:t>
            </a:r>
            <a:endParaRPr kumimoji="1" lang="zh-CN" altLang="en-US" dirty="0"/>
          </a:p>
        </p:txBody>
      </p:sp>
      <p:sp>
        <p:nvSpPr>
          <p:cNvPr id="3" name="内容占位符 2"/>
          <p:cNvSpPr>
            <a:spLocks noGrp="1"/>
          </p:cNvSpPr>
          <p:nvPr>
            <p:ph idx="1"/>
          </p:nvPr>
        </p:nvSpPr>
        <p:spPr/>
        <p:txBody>
          <a:bodyPr/>
          <a:lstStyle/>
          <a:p>
            <a:r>
              <a:rPr kumimoji="1" lang="zh-CN" altLang="en-US" sz="2800" dirty="0"/>
              <a:t>每个交易的格式</a:t>
            </a:r>
            <a:r>
              <a:rPr kumimoji="1" lang="zh-CN" altLang="en-US" sz="2800" dirty="0" smtClean="0"/>
              <a:t>：</a:t>
            </a:r>
            <a:endParaRPr kumimoji="1" lang="en-US" altLang="zh-CN" sz="2800" dirty="0" smtClean="0"/>
          </a:p>
          <a:p>
            <a:r>
              <a:rPr kumimoji="1" lang="zh-CN" altLang="en-US" sz="2800" dirty="0" smtClean="0"/>
              <a:t>关键信息：来源、去向、金额</a:t>
            </a:r>
            <a:endParaRPr kumimoji="1" lang="en-US" altLang="zh-CN" sz="2800" dirty="0"/>
          </a:p>
          <a:p>
            <a:pPr lvl="1"/>
            <a:r>
              <a:rPr kumimoji="1" lang="zh-CN" altLang="en-US" sz="2000" dirty="0"/>
              <a:t>交易的版本号</a:t>
            </a:r>
            <a:endParaRPr kumimoji="1" lang="en-US" altLang="zh-CN" sz="2000" dirty="0"/>
          </a:p>
          <a:p>
            <a:pPr lvl="1"/>
            <a:r>
              <a:rPr kumimoji="1" lang="zh-CN" altLang="en-US" sz="2000" dirty="0"/>
              <a:t>输入的个数</a:t>
            </a:r>
            <a:endParaRPr kumimoji="1" lang="en-US" altLang="zh-CN" sz="2000" dirty="0"/>
          </a:p>
          <a:p>
            <a:pPr lvl="1"/>
            <a:r>
              <a:rPr kumimoji="1" lang="en-US" altLang="zh-CN" sz="2000" dirty="0"/>
              <a:t>1</a:t>
            </a:r>
            <a:r>
              <a:rPr kumimoji="1" lang="zh-CN" altLang="en-US" sz="2000" dirty="0" smtClean="0"/>
              <a:t>个或多个输入</a:t>
            </a:r>
            <a:r>
              <a:rPr kumimoji="1" lang="zh-CN" altLang="en-US" sz="2000" dirty="0" smtClean="0"/>
              <a:t>（</a:t>
            </a:r>
            <a:r>
              <a:rPr kumimoji="1" lang="zh-CN" altLang="en-US" sz="2000" b="1" dirty="0" smtClean="0">
                <a:solidFill>
                  <a:srgbClr val="4F81BD"/>
                </a:solidFill>
              </a:rPr>
              <a:t>注意：每个输入都是以前交易的输出！</a:t>
            </a:r>
            <a:r>
              <a:rPr kumimoji="1" lang="zh-CN" altLang="en-US" sz="2000" dirty="0" smtClean="0"/>
              <a:t>）</a:t>
            </a:r>
            <a:endParaRPr kumimoji="1" lang="en-US" altLang="zh-CN" sz="2000" dirty="0"/>
          </a:p>
          <a:p>
            <a:pPr lvl="1"/>
            <a:r>
              <a:rPr kumimoji="1" lang="zh-CN" altLang="en-US" sz="2000" dirty="0"/>
              <a:t>输出的个数</a:t>
            </a:r>
            <a:endParaRPr kumimoji="1" lang="en-US" altLang="zh-CN" sz="2000" dirty="0"/>
          </a:p>
          <a:p>
            <a:pPr lvl="1"/>
            <a:r>
              <a:rPr kumimoji="1" lang="en-US" altLang="zh-CN" sz="2000" dirty="0"/>
              <a:t>1</a:t>
            </a:r>
            <a:r>
              <a:rPr kumimoji="1" lang="zh-CN" altLang="en-US" sz="2000" dirty="0"/>
              <a:t>个或多个输出</a:t>
            </a:r>
            <a:endParaRPr kumimoji="1" lang="en-US" altLang="zh-CN" sz="2000" dirty="0"/>
          </a:p>
          <a:p>
            <a:endParaRPr kumimoji="1" lang="zh-CN" altLang="en-US" dirty="0"/>
          </a:p>
        </p:txBody>
      </p:sp>
    </p:spTree>
    <p:extLst>
      <p:ext uri="{BB962C8B-B14F-4D97-AF65-F5344CB8AC3E}">
        <p14:creationId xmlns:p14="http://schemas.microsoft.com/office/powerpoint/2010/main" val="399358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61093"/>
            <a:ext cx="8229600" cy="3394472"/>
          </a:xfrm>
        </p:spPr>
        <p:txBody>
          <a:bodyPr/>
          <a:lstStyle/>
          <a:p>
            <a:pPr marL="0" indent="0">
              <a:buNone/>
            </a:pPr>
            <a:r>
              <a:rPr kumimoji="1" lang="en-US" altLang="zh-CN" dirty="0" smtClean="0"/>
              <a:t>        2017</a:t>
            </a:r>
            <a:r>
              <a:rPr kumimoji="1" lang="zh-CN" altLang="en-US" dirty="0" smtClean="0"/>
              <a:t>年</a:t>
            </a:r>
            <a:r>
              <a:rPr kumimoji="1" lang="en-US" altLang="zh-CN" dirty="0" smtClean="0"/>
              <a:t>9</a:t>
            </a:r>
            <a:r>
              <a:rPr kumimoji="1" lang="zh-CN" altLang="en-US" dirty="0"/>
              <a:t>月</a:t>
            </a:r>
            <a:r>
              <a:rPr kumimoji="1" lang="en-US" altLang="zh-CN" dirty="0"/>
              <a:t>4</a:t>
            </a:r>
            <a:r>
              <a:rPr kumimoji="1" lang="zh-CN" altLang="en-US" dirty="0"/>
              <a:t>日</a:t>
            </a:r>
            <a:r>
              <a:rPr kumimoji="1" lang="zh-CN" altLang="en-US" dirty="0" smtClean="0"/>
              <a:t>，人民银行等七部委发布</a:t>
            </a:r>
            <a:r>
              <a:rPr kumimoji="1" lang="en-US" altLang="zh-CN" dirty="0" smtClean="0"/>
              <a:t>《</a:t>
            </a:r>
            <a:r>
              <a:rPr kumimoji="1" lang="zh-CN" altLang="en-US" dirty="0" smtClean="0"/>
              <a:t>公告</a:t>
            </a:r>
            <a:r>
              <a:rPr kumimoji="1" lang="en-US" altLang="zh-CN" dirty="0" smtClean="0"/>
              <a:t>》</a:t>
            </a:r>
            <a:r>
              <a:rPr kumimoji="1" lang="zh-CN" altLang="en-US" dirty="0" smtClean="0"/>
              <a:t>说，“</a:t>
            </a:r>
            <a:r>
              <a:rPr kumimoji="1" lang="zh-CN" altLang="en-US" b="1" dirty="0" smtClean="0"/>
              <a:t>代币发行融资</a:t>
            </a:r>
            <a:r>
              <a:rPr kumimoji="1" lang="zh-CN" altLang="en-US" dirty="0" smtClean="0"/>
              <a:t>是指融资主体通过代币</a:t>
            </a:r>
            <a:r>
              <a:rPr kumimoji="1" lang="zh-CN" altLang="en-US" dirty="0"/>
              <a:t>的违规发售、流通，向投资者筹集比特币、</a:t>
            </a:r>
            <a:r>
              <a:rPr kumimoji="1" lang="zh-CN" altLang="en-US" dirty="0" smtClean="0"/>
              <a:t>以太币等</a:t>
            </a:r>
            <a:r>
              <a:rPr kumimoji="1" lang="zh-CN" altLang="en-US" b="1" dirty="0" smtClean="0"/>
              <a:t>所谓‘虚拟货币’</a:t>
            </a:r>
            <a:r>
              <a:rPr kumimoji="1" lang="zh-CN" altLang="en-US" dirty="0" smtClean="0"/>
              <a:t>，</a:t>
            </a:r>
            <a:r>
              <a:rPr kumimoji="1" lang="zh-CN" altLang="en-US" b="1" dirty="0"/>
              <a:t>本质上是一种未经批准非法公开融资</a:t>
            </a:r>
            <a:r>
              <a:rPr kumimoji="1" lang="zh-CN" altLang="en-US" b="1" dirty="0" smtClean="0"/>
              <a:t>的行为</a:t>
            </a:r>
            <a:r>
              <a:rPr kumimoji="1" lang="zh-CN" altLang="en-US" dirty="0" smtClean="0"/>
              <a:t>。”</a:t>
            </a:r>
            <a:endParaRPr kumimoji="1" lang="zh-CN" altLang="en-US" dirty="0"/>
          </a:p>
        </p:txBody>
      </p:sp>
    </p:spTree>
    <p:extLst>
      <p:ext uri="{BB962C8B-B14F-4D97-AF65-F5344CB8AC3E}">
        <p14:creationId xmlns:p14="http://schemas.microsoft.com/office/powerpoint/2010/main" val="20194783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输出</a:t>
            </a:r>
            <a:r>
              <a:rPr kumimoji="1" lang="zh-CN" altLang="en-US" dirty="0" smtClean="0"/>
              <a:t>的结构</a:t>
            </a:r>
            <a:endParaRPr kumimoji="1" lang="zh-CN" altLang="en-US" dirty="0"/>
          </a:p>
        </p:txBody>
      </p:sp>
      <p:sp>
        <p:nvSpPr>
          <p:cNvPr id="3" name="内容占位符 2"/>
          <p:cNvSpPr>
            <a:spLocks noGrp="1"/>
          </p:cNvSpPr>
          <p:nvPr>
            <p:ph idx="1"/>
          </p:nvPr>
        </p:nvSpPr>
        <p:spPr>
          <a:xfrm>
            <a:off x="457200" y="1200151"/>
            <a:ext cx="8229600" cy="2714437"/>
          </a:xfrm>
        </p:spPr>
        <p:txBody>
          <a:bodyPr>
            <a:noAutofit/>
          </a:bodyPr>
          <a:lstStyle/>
          <a:p>
            <a:r>
              <a:rPr kumimoji="1" lang="zh-CN" altLang="en-US" sz="2800" dirty="0" smtClean="0"/>
              <a:t>每个输</a:t>
            </a:r>
            <a:r>
              <a:rPr kumimoji="1" lang="zh-CN" altLang="en-US" sz="2800" dirty="0" smtClean="0"/>
              <a:t>出</a:t>
            </a:r>
            <a:r>
              <a:rPr kumimoji="1" lang="zh-CN" altLang="en-US" sz="2800" dirty="0" smtClean="0"/>
              <a:t>（</a:t>
            </a:r>
            <a:r>
              <a:rPr kumimoji="1" lang="en-US" altLang="zh-CN" sz="2800" dirty="0" err="1" smtClean="0"/>
              <a:t>UTXO</a:t>
            </a:r>
            <a:r>
              <a:rPr kumimoji="1" lang="zh-CN" altLang="en-US" sz="2800" dirty="0" smtClean="0"/>
              <a:t>）</a:t>
            </a:r>
            <a:r>
              <a:rPr kumimoji="1" lang="zh-CN" altLang="en-US" sz="2800" dirty="0" smtClean="0"/>
              <a:t>的</a:t>
            </a:r>
            <a:r>
              <a:rPr kumimoji="1" lang="zh-CN" altLang="en-US" sz="2800" dirty="0" smtClean="0"/>
              <a:t>结构</a:t>
            </a:r>
            <a:r>
              <a:rPr kumimoji="1" lang="zh-CN" altLang="en-US" sz="2800" dirty="0" smtClean="0"/>
              <a:t>：</a:t>
            </a:r>
            <a:endParaRPr kumimoji="1" lang="en-US" altLang="zh-CN" sz="2800" dirty="0" smtClean="0"/>
          </a:p>
          <a:p>
            <a:r>
              <a:rPr kumimoji="1" lang="zh-CN" altLang="en-US" sz="2800" dirty="0" smtClean="0"/>
              <a:t>主要是里面有多少钱</a:t>
            </a:r>
            <a:r>
              <a:rPr kumimoji="1" lang="zh-CN" altLang="zh-CN" sz="2800" dirty="0"/>
              <a:t>、</a:t>
            </a:r>
            <a:r>
              <a:rPr kumimoji="1" lang="zh-CN" altLang="en-US" sz="2800" dirty="0" smtClean="0"/>
              <a:t>花掉它的条件。</a:t>
            </a:r>
            <a:endParaRPr kumimoji="1" lang="en-US" altLang="zh-CN" sz="2800" dirty="0" smtClean="0"/>
          </a:p>
          <a:p>
            <a:pPr lvl="1"/>
            <a:r>
              <a:rPr kumimoji="1" lang="zh-CN" altLang="en-US" sz="2400" dirty="0" smtClean="0"/>
              <a:t>比特币的数量，以</a:t>
            </a:r>
            <a:r>
              <a:rPr kumimoji="1" lang="en-US" altLang="zh-CN" sz="2400" dirty="0" smtClean="0"/>
              <a:t>10^-8</a:t>
            </a:r>
            <a:r>
              <a:rPr kumimoji="1" lang="zh-CN" altLang="en-US" sz="2400" dirty="0" smtClean="0"/>
              <a:t>个比特币（成为</a:t>
            </a:r>
            <a:r>
              <a:rPr kumimoji="1" lang="en-US" altLang="zh-CN" sz="2400" dirty="0" err="1" smtClean="0"/>
              <a:t>satoshi</a:t>
            </a:r>
            <a:r>
              <a:rPr kumimoji="1" lang="zh-CN" altLang="en-US" sz="2400" dirty="0" smtClean="0"/>
              <a:t>，聪）</a:t>
            </a:r>
            <a:r>
              <a:rPr kumimoji="1" lang="zh-CN" altLang="en-US" sz="2400" dirty="0" smtClean="0"/>
              <a:t>为单位。</a:t>
            </a:r>
            <a:r>
              <a:rPr kumimoji="1" lang="en-US" altLang="zh-CN" sz="2400" dirty="0" smtClean="0"/>
              <a:t>  </a:t>
            </a:r>
            <a:r>
              <a:rPr kumimoji="1" lang="en-US" altLang="zh-CN" sz="2400" dirty="0" smtClean="0"/>
              <a:t>0.00000001BTC</a:t>
            </a:r>
            <a:endParaRPr kumimoji="1" lang="en-US" altLang="zh-CN" sz="2400" dirty="0" smtClean="0"/>
          </a:p>
          <a:p>
            <a:pPr lvl="1"/>
            <a:r>
              <a:rPr kumimoji="1" lang="zh-CN" altLang="en-US" sz="2400" dirty="0" smtClean="0">
                <a:solidFill>
                  <a:srgbClr val="4F81BD"/>
                </a:solidFill>
              </a:rPr>
              <a:t>锁定脚本</a:t>
            </a:r>
            <a:r>
              <a:rPr kumimoji="1" lang="en-US" altLang="zh-CN" sz="2400" dirty="0" smtClean="0">
                <a:solidFill>
                  <a:srgbClr val="4F81BD"/>
                </a:solidFill>
              </a:rPr>
              <a:t> </a:t>
            </a:r>
            <a:r>
              <a:rPr kumimoji="1" lang="zh-CN" altLang="en-US" sz="2400" dirty="0" smtClean="0"/>
              <a:t>（</a:t>
            </a:r>
            <a:r>
              <a:rPr kumimoji="1" lang="en-US" altLang="zh-CN" sz="2400" dirty="0" smtClean="0"/>
              <a:t>locking script</a:t>
            </a:r>
            <a:r>
              <a:rPr kumimoji="1" lang="zh-CN" altLang="en-US" sz="2400" dirty="0" smtClean="0"/>
              <a:t>，主要是公钥</a:t>
            </a:r>
            <a:r>
              <a:rPr kumimoji="1" lang="en-US" altLang="zh-CN" sz="2400" dirty="0" smtClean="0"/>
              <a:t>hash</a:t>
            </a:r>
            <a:r>
              <a:rPr kumimoji="1" lang="zh-CN" altLang="en-US" sz="2400" dirty="0" smtClean="0"/>
              <a:t>值+签名验证脚本，</a:t>
            </a:r>
            <a:r>
              <a:rPr kumimoji="1" lang="zh-CN" altLang="en-US" sz="2400" b="1" dirty="0" smtClean="0"/>
              <a:t>只有提供解锁脚本</a:t>
            </a:r>
            <a:r>
              <a:rPr kumimoji="1" lang="zh-CN" altLang="en-US" sz="2400" dirty="0" smtClean="0"/>
              <a:t>（主要是公钥本身</a:t>
            </a:r>
            <a:r>
              <a:rPr kumimoji="1" lang="en-US" altLang="zh-CN" sz="2400" dirty="0" smtClean="0"/>
              <a:t>+</a:t>
            </a:r>
            <a:r>
              <a:rPr kumimoji="1" lang="zh-CN" altLang="en-US" sz="2400" dirty="0" smtClean="0"/>
              <a:t>签名值）</a:t>
            </a:r>
            <a:r>
              <a:rPr kumimoji="1" lang="zh-CN" altLang="en-US" sz="2400" b="1" dirty="0" smtClean="0"/>
              <a:t>才能解锁</a:t>
            </a:r>
            <a:r>
              <a:rPr kumimoji="1" lang="zh-CN" altLang="en-US" sz="2400" dirty="0" smtClean="0"/>
              <a:t>，才能被花掉）</a:t>
            </a:r>
            <a:endParaRPr kumimoji="1" lang="zh-CN" altLang="en-US" sz="2400" dirty="0"/>
          </a:p>
        </p:txBody>
      </p:sp>
    </p:spTree>
    <p:extLst>
      <p:ext uri="{BB962C8B-B14F-4D97-AF65-F5344CB8AC3E}">
        <p14:creationId xmlns:p14="http://schemas.microsoft.com/office/powerpoint/2010/main" val="74695792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输入</a:t>
            </a:r>
            <a:r>
              <a:rPr kumimoji="1" lang="zh-CN" altLang="en-US" dirty="0" smtClean="0"/>
              <a:t>的结构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每个输入的结构</a:t>
            </a:r>
            <a:r>
              <a:rPr kumimoji="1" lang="zh-CN" altLang="en-US" sz="2800" dirty="0" smtClean="0"/>
              <a:t>：</a:t>
            </a:r>
            <a:endParaRPr kumimoji="1" lang="en-US" altLang="zh-CN" sz="2800" dirty="0" smtClean="0"/>
          </a:p>
          <a:p>
            <a:r>
              <a:rPr kumimoji="1" lang="zh-CN" altLang="en-US" sz="2800" dirty="0" smtClean="0"/>
              <a:t>主要是要花掉的</a:t>
            </a:r>
            <a:r>
              <a:rPr kumimoji="1" lang="en-US" altLang="zh-CN" sz="2800" dirty="0" err="1" smtClean="0"/>
              <a:t>UTXO</a:t>
            </a:r>
            <a:r>
              <a:rPr kumimoji="1" lang="zh-CN" altLang="en-US" sz="2800" dirty="0" smtClean="0"/>
              <a:t>的编号和签名。</a:t>
            </a:r>
            <a:endParaRPr kumimoji="1" lang="en-US" altLang="zh-CN" sz="2800" dirty="0" smtClean="0"/>
          </a:p>
          <a:p>
            <a:pPr lvl="1"/>
            <a:r>
              <a:rPr kumimoji="1" lang="zh-CN" altLang="en-US" sz="2400" dirty="0" smtClean="0"/>
              <a:t>含有要花掉的</a:t>
            </a:r>
            <a:r>
              <a:rPr kumimoji="1" lang="en-US" altLang="zh-CN" sz="2400" dirty="0" err="1" smtClean="0"/>
              <a:t>UTXO</a:t>
            </a:r>
            <a:r>
              <a:rPr kumimoji="1" lang="zh-CN" altLang="en-US" sz="2400" dirty="0" smtClean="0"/>
              <a:t>的那个交易的索引（</a:t>
            </a:r>
            <a:r>
              <a:rPr kumimoji="1" lang="en-US" altLang="zh-CN" sz="2400" dirty="0" err="1" smtClean="0"/>
              <a:t>tx</a:t>
            </a:r>
            <a:r>
              <a:rPr kumimoji="1" lang="en-US" altLang="zh-CN" sz="2400" dirty="0" smtClean="0"/>
              <a:t> id</a:t>
            </a:r>
            <a:r>
              <a:rPr kumimoji="1" lang="zh-CN" altLang="en-US" sz="2400" dirty="0" smtClean="0"/>
              <a:t>，每个交易有一个</a:t>
            </a:r>
            <a:r>
              <a:rPr kumimoji="1" lang="en-US" altLang="zh-CN" sz="2400" dirty="0" smtClean="0"/>
              <a:t>hash</a:t>
            </a:r>
            <a:r>
              <a:rPr kumimoji="1" lang="zh-CN" altLang="en-US" sz="2400" dirty="0" smtClean="0"/>
              <a:t>值，用来索引交易）</a:t>
            </a:r>
            <a:endParaRPr kumimoji="1" lang="en-US" altLang="zh-CN" sz="2400" dirty="0" smtClean="0"/>
          </a:p>
          <a:p>
            <a:pPr lvl="1"/>
            <a:r>
              <a:rPr kumimoji="1" lang="zh-CN" altLang="en-US" sz="2400" dirty="0" smtClean="0"/>
              <a:t>该</a:t>
            </a:r>
            <a:r>
              <a:rPr kumimoji="1" lang="en-US" altLang="zh-CN" sz="2400" dirty="0" err="1" smtClean="0"/>
              <a:t>UTXO</a:t>
            </a:r>
            <a:r>
              <a:rPr kumimoji="1" lang="zh-CN" altLang="en-US" sz="2400" dirty="0" smtClean="0"/>
              <a:t>在那个交易中的输出的顺序号</a:t>
            </a:r>
            <a:endParaRPr kumimoji="1" lang="en-US" altLang="zh-CN" sz="2400" dirty="0" smtClean="0"/>
          </a:p>
          <a:p>
            <a:pPr lvl="1"/>
            <a:r>
              <a:rPr kumimoji="1" lang="zh-CN" altLang="en-US" sz="2400" dirty="0" smtClean="0"/>
              <a:t>该</a:t>
            </a:r>
            <a:r>
              <a:rPr kumimoji="1" lang="en-US" altLang="zh-CN" sz="2400" dirty="0" err="1" smtClean="0"/>
              <a:t>UTXO</a:t>
            </a:r>
            <a:r>
              <a:rPr kumimoji="1" lang="zh-CN" altLang="en-US" sz="2400" dirty="0" smtClean="0"/>
              <a:t>的</a:t>
            </a:r>
            <a:r>
              <a:rPr kumimoji="1" lang="zh-CN" altLang="en-US" sz="2400" dirty="0" smtClean="0">
                <a:solidFill>
                  <a:srgbClr val="4F81BD"/>
                </a:solidFill>
              </a:rPr>
              <a:t>解锁脚本</a:t>
            </a:r>
            <a:r>
              <a:rPr kumimoji="1" lang="zh-CN" altLang="en-US" sz="2400" dirty="0" smtClean="0"/>
              <a:t>（</a:t>
            </a:r>
            <a:r>
              <a:rPr kumimoji="1" lang="en-US" altLang="zh-CN" sz="2400" dirty="0" smtClean="0"/>
              <a:t>unlocking-script</a:t>
            </a:r>
            <a:r>
              <a:rPr kumimoji="1" lang="zh-CN" altLang="en-US" sz="2400" dirty="0" smtClean="0"/>
              <a:t>，主要是签名和公钥，使用</a:t>
            </a:r>
            <a:r>
              <a:rPr kumimoji="1" lang="en-US" altLang="zh-CN" sz="2400" dirty="0" err="1" smtClean="0"/>
              <a:t>ECDSA</a:t>
            </a:r>
            <a:r>
              <a:rPr kumimoji="1" lang="zh-CN" altLang="en-US" sz="2400" dirty="0"/>
              <a:t>算法）</a:t>
            </a:r>
            <a:endParaRPr kumimoji="1" lang="en-US" altLang="zh-CN" sz="2400" dirty="0" smtClean="0"/>
          </a:p>
        </p:txBody>
      </p:sp>
      <p:sp>
        <p:nvSpPr>
          <p:cNvPr id="4" name="文本框 3"/>
          <p:cNvSpPr txBox="1"/>
          <p:nvPr/>
        </p:nvSpPr>
        <p:spPr>
          <a:xfrm>
            <a:off x="1319276" y="4944665"/>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0723806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342900" lvl="1" indent="-342900">
              <a:buFont typeface="Arial"/>
              <a:buChar char="•"/>
            </a:pPr>
            <a:r>
              <a:rPr kumimoji="1" lang="zh-CN" altLang="en-US" dirty="0" smtClean="0"/>
              <a:t>可以理解为：</a:t>
            </a:r>
            <a:r>
              <a:rPr kumimoji="1" lang="en-US" altLang="zh-CN" dirty="0" err="1" smtClean="0"/>
              <a:t>UTXO</a:t>
            </a:r>
            <a:r>
              <a:rPr kumimoji="1" lang="zh-CN" altLang="en-US" dirty="0" smtClean="0"/>
              <a:t>是被锁着的，只有用私钥做的签名才能解开它，然后得以使用。</a:t>
            </a:r>
            <a:endParaRPr kumimoji="1" lang="zh-CN" altLang="en-US" dirty="0"/>
          </a:p>
          <a:p>
            <a:r>
              <a:rPr kumimoji="1" lang="zh-CN" altLang="en-US" sz="2800" dirty="0" smtClean="0"/>
              <a:t>也可以把签名理解为对</a:t>
            </a:r>
            <a:r>
              <a:rPr kumimoji="1" lang="en-US" altLang="zh-CN" sz="2800" dirty="0" err="1" smtClean="0"/>
              <a:t>UTXO</a:t>
            </a:r>
            <a:r>
              <a:rPr kumimoji="1" lang="zh-CN" altLang="en-US" sz="2800" dirty="0" smtClean="0"/>
              <a:t>这个支票签名，传送方和接收方（也即</a:t>
            </a:r>
            <a:r>
              <a:rPr kumimoji="1" lang="zh-CN" altLang="en-US" sz="2800" dirty="0"/>
              <a:t>每个节点</a:t>
            </a:r>
            <a:r>
              <a:rPr kumimoji="1" lang="zh-CN" altLang="en-US" sz="2800" dirty="0" smtClean="0"/>
              <a:t>）都会验证签名。</a:t>
            </a:r>
            <a:endParaRPr kumimoji="1" lang="en-US" altLang="zh-CN" sz="2800" dirty="0" smtClean="0"/>
          </a:p>
          <a:p>
            <a:endParaRPr kumimoji="1" lang="en-US" altLang="zh-CN" sz="2800" dirty="0"/>
          </a:p>
          <a:p>
            <a:r>
              <a:rPr kumimoji="1" lang="zh-CN" altLang="en-US" sz="2800" b="1" dirty="0" smtClean="0">
                <a:solidFill>
                  <a:srgbClr val="4F81BD"/>
                </a:solidFill>
              </a:rPr>
              <a:t>所以</a:t>
            </a:r>
            <a:r>
              <a:rPr kumimoji="1" lang="zh-CN" altLang="en-US" sz="2800" b="1" dirty="0" smtClean="0">
                <a:solidFill>
                  <a:srgbClr val="4F81BD"/>
                </a:solidFill>
              </a:rPr>
              <a:t>拥有</a:t>
            </a:r>
            <a:r>
              <a:rPr kumimoji="1" lang="zh-CN" altLang="en-US" sz="2800" b="1" dirty="0" smtClean="0">
                <a:solidFill>
                  <a:srgbClr val="4F81BD"/>
                </a:solidFill>
              </a:rPr>
              <a:t>私钥的人才能花这个钱</a:t>
            </a:r>
            <a:r>
              <a:rPr kumimoji="1" lang="zh-CN" altLang="en-US" sz="2800" b="1" dirty="0" smtClean="0">
                <a:solidFill>
                  <a:srgbClr val="4F81BD"/>
                </a:solidFill>
              </a:rPr>
              <a:t>。</a:t>
            </a:r>
            <a:endParaRPr kumimoji="1" lang="en-US" altLang="zh-CN" sz="2800" b="1" dirty="0" smtClean="0">
              <a:solidFill>
                <a:srgbClr val="4F81BD"/>
              </a:solidFill>
            </a:endParaRPr>
          </a:p>
        </p:txBody>
      </p:sp>
    </p:spTree>
    <p:extLst>
      <p:ext uri="{BB962C8B-B14F-4D97-AF65-F5344CB8AC3E}">
        <p14:creationId xmlns:p14="http://schemas.microsoft.com/office/powerpoint/2010/main" val="382099011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其他细节信息</a:t>
            </a:r>
            <a:endParaRPr kumimoji="1" lang="zh-CN" altLang="en-US" dirty="0"/>
          </a:p>
        </p:txBody>
      </p:sp>
      <p:sp>
        <p:nvSpPr>
          <p:cNvPr id="3" name="内容占位符 2"/>
          <p:cNvSpPr>
            <a:spLocks noGrp="1"/>
          </p:cNvSpPr>
          <p:nvPr>
            <p:ph idx="1"/>
          </p:nvPr>
        </p:nvSpPr>
        <p:spPr/>
        <p:txBody>
          <a:bodyPr/>
          <a:lstStyle/>
          <a:p>
            <a:r>
              <a:rPr kumimoji="1" lang="zh-CN" altLang="en-US" dirty="0" smtClean="0"/>
              <a:t>节点启动后，先找到其他节点（一般有一个稳定节点列表，或者启动时给指定一个节点），使用</a:t>
            </a:r>
            <a:r>
              <a:rPr kumimoji="1" lang="en-US" altLang="zh-CN" dirty="0" smtClean="0"/>
              <a:t>TCP</a:t>
            </a:r>
            <a:r>
              <a:rPr kumimoji="1" lang="zh-CN" altLang="en-US" dirty="0" smtClean="0"/>
              <a:t>协议，</a:t>
            </a:r>
            <a:r>
              <a:rPr kumimoji="1" lang="en-US" altLang="zh-CN" dirty="0" smtClean="0"/>
              <a:t>8333</a:t>
            </a:r>
            <a:r>
              <a:rPr kumimoji="1" lang="zh-CN" altLang="en-US" dirty="0" smtClean="0"/>
              <a:t>端口通信。</a:t>
            </a:r>
            <a:endParaRPr kumimoji="1" lang="en-US" altLang="zh-CN" dirty="0" smtClean="0"/>
          </a:p>
          <a:p>
            <a:r>
              <a:rPr kumimoji="1" lang="zh-CN" altLang="en-US" dirty="0" smtClean="0"/>
              <a:t>每个节点通常和另外</a:t>
            </a:r>
            <a:r>
              <a:rPr kumimoji="1" lang="en-US" altLang="zh-CN" dirty="0" smtClean="0"/>
              <a:t>8</a:t>
            </a:r>
            <a:r>
              <a:rPr kumimoji="1" lang="zh-CN" altLang="en-US" dirty="0" smtClean="0"/>
              <a:t>个节点保持联系。</a:t>
            </a:r>
            <a:endParaRPr kumimoji="1" lang="zh-CN" altLang="en-US" dirty="0"/>
          </a:p>
        </p:txBody>
      </p:sp>
    </p:spTree>
    <p:extLst>
      <p:ext uri="{BB962C8B-B14F-4D97-AF65-F5344CB8AC3E}">
        <p14:creationId xmlns:p14="http://schemas.microsoft.com/office/powerpoint/2010/main" val="198240405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比特币地址</a:t>
            </a:r>
            <a:endParaRPr kumimoji="1" lang="zh-CN" altLang="en-US" dirty="0"/>
          </a:p>
        </p:txBody>
      </p:sp>
      <p:sp>
        <p:nvSpPr>
          <p:cNvPr id="3" name="内容占位符 2"/>
          <p:cNvSpPr>
            <a:spLocks noGrp="1"/>
          </p:cNvSpPr>
          <p:nvPr>
            <p:ph idx="1"/>
          </p:nvPr>
        </p:nvSpPr>
        <p:spPr/>
        <p:txBody>
          <a:bodyPr/>
          <a:lstStyle/>
          <a:p>
            <a:r>
              <a:rPr kumimoji="1" lang="en-US" altLang="zh-CN" dirty="0" smtClean="0"/>
              <a:t>1HTrkKfaYLGJYZhMCdmS5JNdgctGj7qG5o</a:t>
            </a:r>
          </a:p>
          <a:p>
            <a:r>
              <a:rPr kumimoji="1" lang="zh-CN" altLang="en-US" dirty="0" smtClean="0"/>
              <a:t>以</a:t>
            </a:r>
            <a:r>
              <a:rPr kumimoji="1" lang="en-US" altLang="zh-CN" dirty="0" smtClean="0"/>
              <a:t>1</a:t>
            </a:r>
            <a:r>
              <a:rPr kumimoji="1" lang="zh-CN" altLang="en-US" dirty="0" smtClean="0"/>
              <a:t>开头</a:t>
            </a:r>
            <a:r>
              <a:rPr kumimoji="1" lang="zh-CN" altLang="en-US" dirty="0" smtClean="0"/>
              <a:t>的</a:t>
            </a:r>
            <a:r>
              <a:rPr kumimoji="1" lang="en-US" altLang="zh-CN" dirty="0" smtClean="0"/>
              <a:t>34</a:t>
            </a:r>
            <a:r>
              <a:rPr kumimoji="1" lang="zh-CN" altLang="en-US" dirty="0" smtClean="0"/>
              <a:t>字节</a:t>
            </a:r>
            <a:r>
              <a:rPr kumimoji="1" lang="en-US" altLang="zh-CN" dirty="0" smtClean="0"/>
              <a:t>Base58Check</a:t>
            </a:r>
            <a:r>
              <a:rPr kumimoji="1" lang="zh-CN" altLang="en-US" dirty="0" smtClean="0"/>
              <a:t>字符串</a:t>
            </a:r>
            <a:r>
              <a:rPr kumimoji="1" lang="zh-CN" altLang="en-US" dirty="0" smtClean="0"/>
              <a:t>。</a:t>
            </a:r>
            <a:endParaRPr kumimoji="1" lang="en-US" altLang="zh-CN" dirty="0" smtClean="0"/>
          </a:p>
          <a:p>
            <a:r>
              <a:rPr kumimoji="1" lang="zh-CN" altLang="en-US" dirty="0" smtClean="0"/>
              <a:t>是由公钥经</a:t>
            </a:r>
            <a:r>
              <a:rPr kumimoji="1" lang="en-US" altLang="zh-CN" dirty="0" smtClean="0"/>
              <a:t>hash</a:t>
            </a:r>
            <a:r>
              <a:rPr kumimoji="1" lang="zh-CN" altLang="en-US" dirty="0" smtClean="0"/>
              <a:t>变换而得：</a:t>
            </a:r>
            <a:endParaRPr kumimoji="1" lang="en-US" altLang="zh-CN" dirty="0"/>
          </a:p>
          <a:p>
            <a:pPr lvl="1"/>
            <a:r>
              <a:rPr lang="en-US" altLang="zh-TW" i="1" dirty="0"/>
              <a:t>Address </a:t>
            </a:r>
            <a:r>
              <a:rPr lang="en-US" altLang="zh-TW" dirty="0"/>
              <a:t>= </a:t>
            </a:r>
            <a:r>
              <a:rPr lang="en-US" altLang="zh-TW" i="1" dirty="0"/>
              <a:t>Base58Check(Hash160</a:t>
            </a:r>
            <a:r>
              <a:rPr lang="en-US" altLang="zh-TW" dirty="0"/>
              <a:t>)</a:t>
            </a:r>
          </a:p>
          <a:p>
            <a:pPr lvl="1"/>
            <a:r>
              <a:rPr lang="en-US" altLang="zh-TW" i="1" dirty="0"/>
              <a:t>Hash160</a:t>
            </a:r>
            <a:r>
              <a:rPr lang="en-US" altLang="zh-TW" dirty="0"/>
              <a:t> = </a:t>
            </a:r>
            <a:r>
              <a:rPr lang="en-US" altLang="zh-TW" i="1" dirty="0"/>
              <a:t>RIPEMD</a:t>
            </a:r>
            <a:r>
              <a:rPr lang="en-US" altLang="zh-TW" dirty="0"/>
              <a:t>160(</a:t>
            </a:r>
            <a:r>
              <a:rPr lang="en-US" altLang="zh-TW" i="1" dirty="0"/>
              <a:t>SHA</a:t>
            </a:r>
            <a:r>
              <a:rPr lang="en-US" altLang="zh-TW" dirty="0"/>
              <a:t>256(</a:t>
            </a:r>
            <a:r>
              <a:rPr lang="en-US" altLang="zh-TW" i="1" dirty="0" err="1"/>
              <a:t>P</a:t>
            </a:r>
            <a:r>
              <a:rPr lang="en-US" altLang="zh-CN" i="1" dirty="0" err="1"/>
              <a:t>ubK</a:t>
            </a:r>
            <a:r>
              <a:rPr lang="en-US" altLang="zh-TW" dirty="0"/>
              <a:t>))</a:t>
            </a:r>
            <a:r>
              <a:rPr lang="en-US" altLang="zh-TW" dirty="0" smtClean="0"/>
              <a:t> 	</a:t>
            </a:r>
            <a:r>
              <a:rPr lang="en-US" altLang="zh-TW" dirty="0" err="1" smtClean="0"/>
              <a:t>RIPEMD</a:t>
            </a:r>
            <a:r>
              <a:rPr lang="zh-CN" altLang="en-US" dirty="0"/>
              <a:t>和</a:t>
            </a:r>
            <a:r>
              <a:rPr lang="en-US" altLang="zh-CN" dirty="0"/>
              <a:t>SHA256</a:t>
            </a:r>
            <a:r>
              <a:rPr lang="zh-CN" altLang="en-US" dirty="0"/>
              <a:t>都</a:t>
            </a:r>
            <a:r>
              <a:rPr lang="zh-CN" altLang="en-US" dirty="0" smtClean="0"/>
              <a:t>是</a:t>
            </a:r>
            <a:r>
              <a:rPr lang="en-US" altLang="zh-CN" dirty="0" smtClean="0"/>
              <a:t>hash</a:t>
            </a:r>
            <a:r>
              <a:rPr lang="zh-CN" altLang="en-US" dirty="0" smtClean="0"/>
              <a:t>算法</a:t>
            </a:r>
            <a:endParaRPr lang="en-US" altLang="zh-TW" dirty="0"/>
          </a:p>
          <a:p>
            <a:endParaRPr kumimoji="1" lang="en-US" altLang="zh-CN" dirty="0" smtClean="0"/>
          </a:p>
          <a:p>
            <a:endParaRPr kumimoji="1" lang="en-US" altLang="zh-CN" dirty="0"/>
          </a:p>
          <a:p>
            <a:endParaRPr kumimoji="1" lang="zh-CN" altLang="en-US" dirty="0"/>
          </a:p>
        </p:txBody>
      </p:sp>
    </p:spTree>
    <p:extLst>
      <p:ext uri="{BB962C8B-B14F-4D97-AF65-F5344CB8AC3E}">
        <p14:creationId xmlns:p14="http://schemas.microsoft.com/office/powerpoint/2010/main" val="40748346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9667" y="2433260"/>
            <a:ext cx="184666" cy="276999"/>
          </a:xfrm>
          <a:prstGeom prst="rect">
            <a:avLst/>
          </a:prstGeom>
        </p:spPr>
        <p:txBody>
          <a:bodyPr wrap="none">
            <a:spAutoFit/>
          </a:bodyPr>
          <a:lstStyle/>
          <a:p>
            <a:r>
              <a:rPr lang="zh-CN" altLang="en-US" baseline="30000" dirty="0"/>
              <a:t> </a:t>
            </a:r>
            <a:endParaRPr lang="zh-CN" altLang="en-US" dirty="0"/>
          </a:p>
        </p:txBody>
      </p:sp>
      <p:sp>
        <p:nvSpPr>
          <p:cNvPr id="5" name="矩形 4"/>
          <p:cNvSpPr/>
          <p:nvPr/>
        </p:nvSpPr>
        <p:spPr>
          <a:xfrm>
            <a:off x="4479667" y="2433260"/>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4479667" y="2433260"/>
            <a:ext cx="184666" cy="276999"/>
          </a:xfrm>
          <a:prstGeom prst="rect">
            <a:avLst/>
          </a:prstGeom>
        </p:spPr>
        <p:txBody>
          <a:bodyPr wrap="none">
            <a:spAutoFit/>
          </a:bodyPr>
          <a:lstStyle/>
          <a:p>
            <a:r>
              <a:rPr lang="zh-CN" altLang="en-US" baseline="30000" dirty="0"/>
              <a:t> </a:t>
            </a:r>
            <a:endParaRPr lang="zh-CN" altLang="en-US" dirty="0"/>
          </a:p>
        </p:txBody>
      </p:sp>
      <p:pic>
        <p:nvPicPr>
          <p:cNvPr id="7" name="图片 6"/>
          <p:cNvPicPr>
            <a:picLocks noChangeAspect="1"/>
          </p:cNvPicPr>
          <p:nvPr/>
        </p:nvPicPr>
        <p:blipFill>
          <a:blip r:embed="rId3"/>
          <a:stretch>
            <a:fillRect/>
          </a:stretch>
        </p:blipFill>
        <p:spPr>
          <a:xfrm>
            <a:off x="557964" y="0"/>
            <a:ext cx="4398917" cy="5143500"/>
          </a:xfrm>
          <a:prstGeom prst="rect">
            <a:avLst/>
          </a:prstGeom>
        </p:spPr>
      </p:pic>
      <p:sp>
        <p:nvSpPr>
          <p:cNvPr id="8" name="文本框 7"/>
          <p:cNvSpPr txBox="1"/>
          <p:nvPr/>
        </p:nvSpPr>
        <p:spPr>
          <a:xfrm>
            <a:off x="5127651" y="878279"/>
            <a:ext cx="3893211" cy="2862323"/>
          </a:xfrm>
          <a:prstGeom prst="rect">
            <a:avLst/>
          </a:prstGeom>
          <a:noFill/>
        </p:spPr>
        <p:txBody>
          <a:bodyPr wrap="square" rtlCol="0">
            <a:spAutoFit/>
          </a:bodyPr>
          <a:lstStyle/>
          <a:p>
            <a:r>
              <a:rPr lang="en-US" altLang="zh-TW" dirty="0" smtClean="0"/>
              <a:t>Base58check</a:t>
            </a:r>
            <a:r>
              <a:rPr lang="zh-TW" altLang="en-US" dirty="0"/>
              <a:t>是在</a:t>
            </a:r>
            <a:r>
              <a:rPr lang="en-US" altLang="zh-TW" dirty="0"/>
              <a:t>Bsae58</a:t>
            </a:r>
            <a:r>
              <a:rPr lang="zh-TW" altLang="en-US" dirty="0"/>
              <a:t>编码的基础上，增加了错误校验功能，校验码占据</a:t>
            </a:r>
            <a:r>
              <a:rPr lang="en-US" altLang="zh-TW" dirty="0"/>
              <a:t>4</a:t>
            </a:r>
            <a:r>
              <a:rPr lang="zh-TW" altLang="en-US" dirty="0"/>
              <a:t>个字节。</a:t>
            </a:r>
          </a:p>
          <a:p>
            <a:r>
              <a:rPr lang="en-US" altLang="zh-TW" dirty="0"/>
              <a:t>Base58</a:t>
            </a:r>
            <a:r>
              <a:rPr lang="zh-TW" altLang="en-US" dirty="0"/>
              <a:t>使用在</a:t>
            </a:r>
            <a:r>
              <a:rPr lang="en-US" altLang="zh-TW" dirty="0"/>
              <a:t>Bsae64</a:t>
            </a:r>
            <a:r>
              <a:rPr lang="zh-TW" altLang="en-US" dirty="0"/>
              <a:t>的基础上，舍弃了容易搞错的</a:t>
            </a:r>
            <a:r>
              <a:rPr lang="en-US" altLang="zh-TW" dirty="0">
                <a:solidFill>
                  <a:srgbClr val="3366FF"/>
                </a:solidFill>
              </a:rPr>
              <a:t>0</a:t>
            </a:r>
            <a:r>
              <a:rPr lang="zh-TW" altLang="en-US" dirty="0"/>
              <a:t>（零），</a:t>
            </a:r>
            <a:r>
              <a:rPr lang="en-US" altLang="zh-TW" dirty="0">
                <a:solidFill>
                  <a:srgbClr val="3366FF"/>
                </a:solidFill>
              </a:rPr>
              <a:t>O</a:t>
            </a:r>
            <a:r>
              <a:rPr lang="zh-TW" altLang="en-US" dirty="0"/>
              <a:t>（大写字母</a:t>
            </a:r>
            <a:r>
              <a:rPr lang="en-US" altLang="zh-TW" dirty="0"/>
              <a:t>o</a:t>
            </a:r>
            <a:r>
              <a:rPr lang="zh-TW" altLang="en-US" dirty="0"/>
              <a:t>），</a:t>
            </a:r>
            <a:r>
              <a:rPr lang="en-US" altLang="zh-TW" dirty="0">
                <a:solidFill>
                  <a:srgbClr val="3366FF"/>
                </a:solidFill>
              </a:rPr>
              <a:t>l</a:t>
            </a:r>
            <a:r>
              <a:rPr lang="zh-TW" altLang="en-US" dirty="0"/>
              <a:t>（小写字母</a:t>
            </a:r>
            <a:r>
              <a:rPr lang="en-US" altLang="zh-TW" dirty="0"/>
              <a:t>L</a:t>
            </a:r>
            <a:r>
              <a:rPr lang="zh-TW" altLang="en-US" dirty="0"/>
              <a:t>），</a:t>
            </a:r>
            <a:r>
              <a:rPr lang="en-US" altLang="zh-TW" dirty="0">
                <a:solidFill>
                  <a:srgbClr val="3366FF"/>
                </a:solidFill>
              </a:rPr>
              <a:t>I</a:t>
            </a:r>
            <a:r>
              <a:rPr lang="zh-TW" altLang="en-US" dirty="0"/>
              <a:t>（大写字母</a:t>
            </a:r>
            <a:r>
              <a:rPr lang="en-US" altLang="zh-TW" dirty="0" err="1"/>
              <a:t>i</a:t>
            </a:r>
            <a:r>
              <a:rPr lang="zh-TW" altLang="en-US" dirty="0"/>
              <a:t>），</a:t>
            </a:r>
            <a:r>
              <a:rPr lang="zh-TW" altLang="en-US" dirty="0">
                <a:solidFill>
                  <a:srgbClr val="3366FF"/>
                </a:solidFill>
              </a:rPr>
              <a:t>＋</a:t>
            </a:r>
            <a:r>
              <a:rPr lang="zh-TW" altLang="en-US" dirty="0"/>
              <a:t>，</a:t>
            </a:r>
            <a:r>
              <a:rPr lang="zh-TW" altLang="en-US" dirty="0">
                <a:solidFill>
                  <a:srgbClr val="3366FF"/>
                </a:solidFill>
              </a:rPr>
              <a:t>／</a:t>
            </a:r>
            <a:r>
              <a:rPr lang="zh-TW" altLang="en-US" dirty="0"/>
              <a:t>。</a:t>
            </a:r>
          </a:p>
          <a:p>
            <a:r>
              <a:rPr lang="zh-CN" altLang="en-US" dirty="0" smtClean="0"/>
              <a:t>（</a:t>
            </a:r>
            <a:r>
              <a:rPr lang="en-US" altLang="zh-TW" dirty="0" smtClean="0"/>
              <a:t>Base64</a:t>
            </a:r>
            <a:r>
              <a:rPr lang="zh-TW" altLang="en-US" dirty="0"/>
              <a:t>使用</a:t>
            </a:r>
            <a:r>
              <a:rPr lang="en-US" altLang="zh-TW" dirty="0"/>
              <a:t>26</a:t>
            </a:r>
            <a:r>
              <a:rPr lang="zh-TW" altLang="en-US" dirty="0"/>
              <a:t>个大小字母，</a:t>
            </a:r>
            <a:r>
              <a:rPr lang="en-US" altLang="zh-TW" dirty="0"/>
              <a:t>10</a:t>
            </a:r>
            <a:r>
              <a:rPr lang="zh-TW" altLang="en-US" dirty="0"/>
              <a:t>个数字以及＋和</a:t>
            </a:r>
            <a:r>
              <a:rPr lang="zh-TW" altLang="en-US" dirty="0" smtClean="0"/>
              <a:t>／</a:t>
            </a:r>
            <a:r>
              <a:rPr lang="zh-CN" altLang="en-US" dirty="0" smtClean="0"/>
              <a:t>）</a:t>
            </a:r>
            <a:endParaRPr lang="zh-TW" altLang="en-US" dirty="0"/>
          </a:p>
          <a:p>
            <a:endParaRPr kumimoji="1" lang="zh-CN" altLang="en-US" dirty="0"/>
          </a:p>
        </p:txBody>
      </p:sp>
    </p:spTree>
    <p:extLst>
      <p:ext uri="{BB962C8B-B14F-4D97-AF65-F5344CB8AC3E}">
        <p14:creationId xmlns:p14="http://schemas.microsoft.com/office/powerpoint/2010/main" val="166324517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两个人会碰巧有</a:t>
            </a:r>
            <a:r>
              <a:rPr kumimoji="1" lang="zh-CN" altLang="en-US" b="1" dirty="0"/>
              <a:t>相同的地址吗？</a:t>
            </a:r>
            <a:endParaRPr kumimoji="1" lang="en-US" altLang="zh-CN" b="1" dirty="0"/>
          </a:p>
        </p:txBody>
      </p:sp>
      <p:sp>
        <p:nvSpPr>
          <p:cNvPr id="3" name="内容占位符 2"/>
          <p:cNvSpPr>
            <a:spLocks noGrp="1"/>
          </p:cNvSpPr>
          <p:nvPr>
            <p:ph idx="1"/>
          </p:nvPr>
        </p:nvSpPr>
        <p:spPr/>
        <p:txBody>
          <a:bodyPr>
            <a:noAutofit/>
          </a:bodyPr>
          <a:lstStyle/>
          <a:p>
            <a:r>
              <a:rPr kumimoji="1" lang="zh-CN" altLang="en-US" sz="2400" dirty="0" smtClean="0"/>
              <a:t>地址相同的概率非常低</a:t>
            </a:r>
            <a:r>
              <a:rPr kumimoji="1" lang="zh-CN" altLang="zh-CN" sz="2400" dirty="0"/>
              <a:t>，</a:t>
            </a:r>
            <a:r>
              <a:rPr kumimoji="1" lang="zh-CN" altLang="en-US" sz="2400" dirty="0" smtClean="0"/>
              <a:t>比特币私钥是</a:t>
            </a:r>
            <a:r>
              <a:rPr kumimoji="1" lang="en-US" altLang="zh-CN" sz="2400" dirty="0" smtClean="0"/>
              <a:t>256 </a:t>
            </a:r>
            <a:r>
              <a:rPr kumimoji="1" lang="zh-CN" altLang="en-US" sz="2400" dirty="0" smtClean="0"/>
              <a:t>位的二进制随</a:t>
            </a:r>
            <a:r>
              <a:rPr kumimoji="1" lang="zh-CN" altLang="en-US" sz="2400" dirty="0"/>
              <a:t>机数</a:t>
            </a:r>
            <a:r>
              <a:rPr kumimoji="1" lang="zh-CN" altLang="en-US" sz="2400" dirty="0" smtClean="0"/>
              <a:t>，两个用户产生相同地址的概率只有约</a:t>
            </a:r>
            <a:r>
              <a:rPr kumimoji="1" lang="en-US" altLang="zh-CN" sz="2400" dirty="0" smtClean="0"/>
              <a:t>1</a:t>
            </a:r>
            <a:r>
              <a:rPr kumimoji="1" lang="en-US" altLang="zh-CN" sz="2400" dirty="0"/>
              <a:t>/ </a:t>
            </a:r>
            <a:r>
              <a:rPr kumimoji="1" lang="en-US" altLang="zh-CN" sz="2400" dirty="0" smtClean="0"/>
              <a:t>10^78</a:t>
            </a:r>
            <a:r>
              <a:rPr kumimoji="1" lang="zh-CN" altLang="en-US" sz="2400" dirty="0" smtClean="0"/>
              <a:t>。</a:t>
            </a:r>
            <a:endParaRPr kumimoji="1" lang="en-US" altLang="zh-CN" sz="2400" dirty="0" smtClean="0"/>
          </a:p>
          <a:p>
            <a:r>
              <a:rPr kumimoji="1" lang="zh-CN" altLang="en-US" sz="2400" dirty="0" smtClean="0"/>
              <a:t>这个概率与连续</a:t>
            </a:r>
            <a:r>
              <a:rPr kumimoji="1" lang="en-US" altLang="zh-CN" sz="2400" dirty="0" smtClean="0"/>
              <a:t>8 </a:t>
            </a:r>
            <a:r>
              <a:rPr kumimoji="1" lang="zh-CN" altLang="en-US" sz="2400" dirty="0" smtClean="0"/>
              <a:t>次中六合彩头奖的概率相当</a:t>
            </a:r>
            <a:r>
              <a:rPr kumimoji="1" lang="zh-CN" altLang="en-US" sz="2400" dirty="0"/>
              <a:t>（ 每</a:t>
            </a:r>
            <a:r>
              <a:rPr kumimoji="1" lang="zh-CN" altLang="en-US" sz="2400" dirty="0" smtClean="0"/>
              <a:t>次中头奖概率约 </a:t>
            </a:r>
            <a:r>
              <a:rPr kumimoji="1" lang="en-US" altLang="zh-CN" sz="2400" dirty="0"/>
              <a:t>1/ </a:t>
            </a:r>
            <a:r>
              <a:rPr kumimoji="1" lang="en-US" altLang="zh-CN" sz="2400" dirty="0" smtClean="0"/>
              <a:t>10^9</a:t>
            </a:r>
            <a:r>
              <a:rPr kumimoji="1" lang="zh-CN" altLang="en-US" sz="2400" dirty="0"/>
              <a:t>）</a:t>
            </a:r>
            <a:r>
              <a:rPr kumimoji="1" lang="zh-CN" altLang="en-US" sz="2400" dirty="0" smtClean="0"/>
              <a:t>，担心用户地址冲突实在是杞人忧天了。</a:t>
            </a:r>
            <a:endParaRPr kumimoji="1" lang="zh-CN" altLang="en-US" sz="2400" dirty="0"/>
          </a:p>
        </p:txBody>
      </p:sp>
    </p:spTree>
    <p:extLst>
      <p:ext uri="{BB962C8B-B14F-4D97-AF65-F5344CB8AC3E}">
        <p14:creationId xmlns:p14="http://schemas.microsoft.com/office/powerpoint/2010/main" val="329410810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BTC</a:t>
            </a:r>
            <a:r>
              <a:rPr kumimoji="1" lang="zh-CN" altLang="en-US" dirty="0" smtClean="0"/>
              <a:t>的匿名能力</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a:t>用户一旦用比特币和现实世界的事物发生联系</a:t>
            </a:r>
            <a:r>
              <a:rPr kumimoji="1" lang="zh-CN" altLang="en-US" sz="2400" dirty="0" smtClean="0"/>
              <a:t>，就可能被关联，在商店用比特币购买一杯可乐</a:t>
            </a:r>
            <a:r>
              <a:rPr kumimoji="1" lang="zh-CN" altLang="en-US" sz="2400" dirty="0"/>
              <a:t>，店员就可以把比特币支付地址和该用户的相貌、性别等信息关联起来</a:t>
            </a:r>
            <a:r>
              <a:rPr kumimoji="1" lang="zh-CN" altLang="en-US" sz="2400" dirty="0" smtClean="0"/>
              <a:t>。</a:t>
            </a:r>
            <a:endParaRPr kumimoji="1" lang="en-US" altLang="zh-CN" sz="2400" dirty="0" smtClean="0"/>
          </a:p>
          <a:p>
            <a:r>
              <a:rPr kumimoji="1" lang="zh-CN" altLang="en-US" sz="2400" dirty="0"/>
              <a:t>国家法律要求，比特币交易所需要了解用户真实信息（</a:t>
            </a:r>
            <a:r>
              <a:rPr kumimoji="1" lang="en-US" altLang="zh-CN" sz="2400" dirty="0" err="1"/>
              <a:t>KnowYourCustomer</a:t>
            </a:r>
            <a:r>
              <a:rPr kumimoji="1" lang="zh-CN" altLang="en-US" sz="2400" dirty="0"/>
              <a:t>，</a:t>
            </a:r>
            <a:r>
              <a:rPr kumimoji="1" lang="en-US" altLang="zh-CN" sz="2400" dirty="0" err="1"/>
              <a:t>KYC</a:t>
            </a:r>
            <a:r>
              <a:rPr kumimoji="1" lang="zh-CN" altLang="en-US" sz="2400" dirty="0"/>
              <a:t>），以符合反洗钱（</a:t>
            </a:r>
            <a:r>
              <a:rPr kumimoji="1" lang="en-US" altLang="zh-CN" sz="2400" dirty="0"/>
              <a:t>Anti-</a:t>
            </a:r>
            <a:r>
              <a:rPr kumimoji="1" lang="en-US" altLang="zh-CN" sz="2400" dirty="0" err="1"/>
              <a:t>MoneyLaundering</a:t>
            </a:r>
            <a:r>
              <a:rPr kumimoji="1" lang="zh-CN" altLang="en-US" sz="2400" dirty="0"/>
              <a:t>，</a:t>
            </a:r>
            <a:r>
              <a:rPr kumimoji="1" lang="en-US" altLang="zh-CN" sz="2400" dirty="0"/>
              <a:t>AML</a:t>
            </a:r>
            <a:r>
              <a:rPr kumimoji="1" lang="zh-CN" altLang="en-US" sz="2400" dirty="0"/>
              <a:t>）等一系列监管规定。</a:t>
            </a:r>
            <a:endParaRPr kumimoji="1" lang="en-US" altLang="zh-CN" sz="2400" dirty="0"/>
          </a:p>
        </p:txBody>
      </p:sp>
    </p:spTree>
    <p:extLst>
      <p:ext uri="{BB962C8B-B14F-4D97-AF65-F5344CB8AC3E}">
        <p14:creationId xmlns:p14="http://schemas.microsoft.com/office/powerpoint/2010/main" val="248763298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Pay to Public </a:t>
            </a:r>
            <a:r>
              <a:rPr kumimoji="1" lang="en-US" altLang="zh-CN" dirty="0" err="1" smtClean="0"/>
              <a:t>Keyhash</a:t>
            </a:r>
            <a:endParaRPr kumimoji="1" lang="zh-CN" altLang="en-US" dirty="0"/>
          </a:p>
        </p:txBody>
      </p:sp>
      <p:pic>
        <p:nvPicPr>
          <p:cNvPr id="4" name="图片 3"/>
          <p:cNvPicPr>
            <a:picLocks noChangeAspect="1"/>
          </p:cNvPicPr>
          <p:nvPr/>
        </p:nvPicPr>
        <p:blipFill>
          <a:blip r:embed="rId3"/>
          <a:stretch>
            <a:fillRect/>
          </a:stretch>
        </p:blipFill>
        <p:spPr>
          <a:xfrm>
            <a:off x="0" y="1160651"/>
            <a:ext cx="9144000" cy="3334029"/>
          </a:xfrm>
          <a:prstGeom prst="rect">
            <a:avLst/>
          </a:prstGeom>
        </p:spPr>
      </p:pic>
      <p:sp>
        <p:nvSpPr>
          <p:cNvPr id="5" name="文本框 4"/>
          <p:cNvSpPr txBox="1"/>
          <p:nvPr/>
        </p:nvSpPr>
        <p:spPr>
          <a:xfrm>
            <a:off x="604172" y="4494680"/>
            <a:ext cx="7656733" cy="369332"/>
          </a:xfrm>
          <a:prstGeom prst="rect">
            <a:avLst/>
          </a:prstGeom>
          <a:noFill/>
        </p:spPr>
        <p:txBody>
          <a:bodyPr wrap="square" rtlCol="0">
            <a:spAutoFit/>
          </a:bodyPr>
          <a:lstStyle/>
          <a:p>
            <a:r>
              <a:rPr kumimoji="1" lang="en-US" altLang="zh-CN" dirty="0" err="1" smtClean="0"/>
              <a:t>PubKHash</a:t>
            </a:r>
            <a:r>
              <a:rPr kumimoji="1" lang="zh-CN" altLang="en-US" dirty="0" smtClean="0"/>
              <a:t>其实就是未经</a:t>
            </a:r>
            <a:r>
              <a:rPr kumimoji="1" lang="en-US" altLang="zh-CN" dirty="0" smtClean="0"/>
              <a:t>base58check</a:t>
            </a:r>
            <a:r>
              <a:rPr kumimoji="1" lang="zh-CN" altLang="en-US" dirty="0" smtClean="0"/>
              <a:t>的公钥地址</a:t>
            </a:r>
            <a:endParaRPr kumimoji="1" lang="zh-CN" altLang="en-US" dirty="0"/>
          </a:p>
        </p:txBody>
      </p:sp>
    </p:spTree>
    <p:extLst>
      <p:ext uri="{BB962C8B-B14F-4D97-AF65-F5344CB8AC3E}">
        <p14:creationId xmlns:p14="http://schemas.microsoft.com/office/powerpoint/2010/main" val="29664160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90530" y="95250"/>
            <a:ext cx="6760313" cy="4953000"/>
          </a:xfrm>
          <a:prstGeom prst="rect">
            <a:avLst/>
          </a:prstGeom>
        </p:spPr>
      </p:pic>
    </p:spTree>
    <p:extLst>
      <p:ext uri="{BB962C8B-B14F-4D97-AF65-F5344CB8AC3E}">
        <p14:creationId xmlns:p14="http://schemas.microsoft.com/office/powerpoint/2010/main" val="163936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1" y="463177"/>
            <a:ext cx="4607859" cy="4131447"/>
          </a:xfrm>
        </p:spPr>
        <p:txBody>
          <a:bodyPr/>
          <a:lstStyle/>
          <a:p>
            <a:pPr marL="0" indent="0">
              <a:buNone/>
            </a:pPr>
            <a:endParaRPr kumimoji="1" lang="en-US" altLang="zh-CN" sz="3600" dirty="0" smtClean="0">
              <a:latin typeface="Heiti SC Light"/>
              <a:ea typeface="Heiti SC Light"/>
              <a:cs typeface="Heiti SC Light"/>
            </a:endParaRPr>
          </a:p>
          <a:p>
            <a:pPr marL="0" indent="0">
              <a:buNone/>
            </a:pPr>
            <a:r>
              <a:rPr kumimoji="1" lang="zh-CN" altLang="en-US" sz="3600" dirty="0" smtClean="0">
                <a:latin typeface="Heiti SC Light"/>
                <a:ea typeface="Heiti SC Light"/>
                <a:cs typeface="Heiti SC Light"/>
              </a:rPr>
              <a:t>“值得信任的机器”</a:t>
            </a:r>
            <a:endParaRPr kumimoji="1" lang="en-US" altLang="zh-CN" sz="3600" dirty="0" smtClean="0">
              <a:latin typeface="Heiti SC Light"/>
              <a:ea typeface="Heiti SC Light"/>
              <a:cs typeface="Heiti SC Light"/>
            </a:endParaRPr>
          </a:p>
          <a:p>
            <a:pPr marL="0" indent="0">
              <a:buNone/>
            </a:pPr>
            <a:r>
              <a:rPr kumimoji="1" lang="en-US" altLang="zh-CN" sz="3600" dirty="0">
                <a:latin typeface="Heiti SC Light"/>
                <a:ea typeface="Heiti SC Light"/>
                <a:cs typeface="Heiti SC Light"/>
              </a:rPr>
              <a:t> </a:t>
            </a:r>
            <a:r>
              <a:rPr kumimoji="1" lang="en-US" altLang="zh-CN" dirty="0" smtClean="0">
                <a:latin typeface="Heiti SC Light"/>
                <a:ea typeface="Heiti SC Light"/>
                <a:cs typeface="Heiti SC Light"/>
              </a:rPr>
              <a:t>     </a:t>
            </a:r>
            <a:r>
              <a:rPr kumimoji="1" lang="en-US" altLang="zh-CN" sz="2800" dirty="0" smtClean="0"/>
              <a:t>—</a:t>
            </a:r>
            <a:r>
              <a:rPr kumimoji="1" lang="zh-CN" altLang="en-US" sz="2800" dirty="0" smtClean="0"/>
              <a:t>比特币背后的技术</a:t>
            </a:r>
            <a:r>
              <a:rPr kumimoji="1" lang="en-US" altLang="zh-CN" sz="2800" dirty="0" smtClean="0"/>
              <a:t>   </a:t>
            </a:r>
          </a:p>
          <a:p>
            <a:pPr marL="0" indent="0">
              <a:buNone/>
            </a:pPr>
            <a:r>
              <a:rPr kumimoji="1" lang="en-US" altLang="zh-CN" sz="2800" dirty="0"/>
              <a:t> </a:t>
            </a:r>
            <a:r>
              <a:rPr kumimoji="1" lang="en-US" altLang="zh-CN" sz="2800" dirty="0" smtClean="0"/>
              <a:t>          </a:t>
            </a:r>
            <a:r>
              <a:rPr kumimoji="1" lang="zh-CN" altLang="en-US" sz="2800" dirty="0" smtClean="0"/>
              <a:t>将如何改变世界</a:t>
            </a:r>
            <a:endParaRPr kumimoji="1" lang="en-US" altLang="zh-CN" sz="2800" dirty="0" smtClean="0"/>
          </a:p>
          <a:p>
            <a:endParaRPr kumimoji="1" lang="en-US" altLang="zh-CN" dirty="0"/>
          </a:p>
          <a:p>
            <a:pPr marL="0" indent="0">
              <a:buNone/>
            </a:pPr>
            <a:r>
              <a:rPr kumimoji="1" lang="en-US" altLang="zh-CN" sz="2400" dirty="0" smtClean="0"/>
              <a:t>        《</a:t>
            </a:r>
            <a:r>
              <a:rPr kumimoji="1" lang="zh-CN" altLang="en-US" sz="2400" dirty="0" smtClean="0"/>
              <a:t>经济学人</a:t>
            </a:r>
            <a:r>
              <a:rPr kumimoji="1" lang="en-US" altLang="zh-CN" sz="2400" dirty="0" smtClean="0"/>
              <a:t>》  2015.10.31</a:t>
            </a:r>
          </a:p>
        </p:txBody>
      </p:sp>
      <p:pic>
        <p:nvPicPr>
          <p:cNvPr id="4" name="图片 3"/>
          <p:cNvPicPr>
            <a:picLocks noChangeAspect="1"/>
          </p:cNvPicPr>
          <p:nvPr/>
        </p:nvPicPr>
        <p:blipFill>
          <a:blip r:embed="rId3"/>
          <a:stretch>
            <a:fillRect/>
          </a:stretch>
        </p:blipFill>
        <p:spPr>
          <a:xfrm>
            <a:off x="5320555" y="541506"/>
            <a:ext cx="3285565" cy="4320518"/>
          </a:xfrm>
          <a:prstGeom prst="rect">
            <a:avLst/>
          </a:prstGeom>
        </p:spPr>
      </p:pic>
    </p:spTree>
    <p:extLst>
      <p:ext uri="{BB962C8B-B14F-4D97-AF65-F5344CB8AC3E}">
        <p14:creationId xmlns:p14="http://schemas.microsoft.com/office/powerpoint/2010/main" val="355475004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974817" y="882121"/>
            <a:ext cx="7167705" cy="3413126"/>
          </a:xfrm>
          <a:prstGeom prst="rect">
            <a:avLst/>
          </a:prstGeom>
        </p:spPr>
      </p:pic>
    </p:spTree>
    <p:extLst>
      <p:ext uri="{BB962C8B-B14F-4D97-AF65-F5344CB8AC3E}">
        <p14:creationId xmlns:p14="http://schemas.microsoft.com/office/powerpoint/2010/main" val="35292233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747" y="1056299"/>
            <a:ext cx="6587597" cy="3249007"/>
          </a:xfrm>
          <a:prstGeom prst="rect">
            <a:avLst/>
          </a:prstGeom>
        </p:spPr>
      </p:pic>
    </p:spTree>
    <p:extLst>
      <p:ext uri="{BB962C8B-B14F-4D97-AF65-F5344CB8AC3E}">
        <p14:creationId xmlns:p14="http://schemas.microsoft.com/office/powerpoint/2010/main" val="312098905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关于对哪些东西签名</a:t>
            </a:r>
            <a:endParaRPr kumimoji="1" lang="zh-CN" altLang="en-US" dirty="0"/>
          </a:p>
        </p:txBody>
      </p:sp>
      <p:pic>
        <p:nvPicPr>
          <p:cNvPr id="4" name="图片 3"/>
          <p:cNvPicPr>
            <a:picLocks noChangeAspect="1"/>
          </p:cNvPicPr>
          <p:nvPr/>
        </p:nvPicPr>
        <p:blipFill>
          <a:blip r:embed="rId3"/>
          <a:stretch>
            <a:fillRect/>
          </a:stretch>
        </p:blipFill>
        <p:spPr>
          <a:xfrm>
            <a:off x="241300" y="1003673"/>
            <a:ext cx="8648700" cy="3362325"/>
          </a:xfrm>
          <a:prstGeom prst="rect">
            <a:avLst/>
          </a:prstGeom>
        </p:spPr>
      </p:pic>
      <p:sp>
        <p:nvSpPr>
          <p:cNvPr id="5" name="文本框 4"/>
          <p:cNvSpPr txBox="1"/>
          <p:nvPr/>
        </p:nvSpPr>
        <p:spPr>
          <a:xfrm>
            <a:off x="641569" y="4418824"/>
            <a:ext cx="7423874" cy="646331"/>
          </a:xfrm>
          <a:prstGeom prst="rect">
            <a:avLst/>
          </a:prstGeom>
          <a:noFill/>
        </p:spPr>
        <p:txBody>
          <a:bodyPr wrap="square" rtlCol="0">
            <a:spAutoFit/>
          </a:bodyPr>
          <a:lstStyle/>
          <a:p>
            <a:r>
              <a:rPr kumimoji="1" lang="zh-CN" altLang="en-US" dirty="0" smtClean="0"/>
              <a:t>也即对要使用的</a:t>
            </a:r>
            <a:r>
              <a:rPr kumimoji="1" lang="en-US" altLang="zh-CN" dirty="0" err="1" smtClean="0"/>
              <a:t>UTXO</a:t>
            </a:r>
            <a:r>
              <a:rPr kumimoji="1" lang="zh-CN" altLang="en-US" dirty="0" smtClean="0"/>
              <a:t>（包括</a:t>
            </a:r>
            <a:r>
              <a:rPr kumimoji="1" lang="en-US" altLang="zh-CN" dirty="0" err="1" smtClean="0"/>
              <a:t>Txid</a:t>
            </a:r>
            <a:r>
              <a:rPr kumimoji="1" lang="zh-CN" altLang="en-US" dirty="0" smtClean="0"/>
              <a:t>顺序号、锁定脚本等信息）和新产生的</a:t>
            </a:r>
            <a:r>
              <a:rPr kumimoji="1" lang="en-US" altLang="zh-CN" dirty="0" err="1" smtClean="0"/>
              <a:t>UTXO</a:t>
            </a:r>
            <a:r>
              <a:rPr kumimoji="1" lang="zh-CN" altLang="en-US" dirty="0" smtClean="0"/>
              <a:t>（包括锁定脚本和数量）的一个签名。</a:t>
            </a:r>
            <a:endParaRPr kumimoji="1" lang="zh-CN" altLang="en-US" dirty="0"/>
          </a:p>
        </p:txBody>
      </p:sp>
      <p:sp>
        <p:nvSpPr>
          <p:cNvPr id="3" name="线形标注 1 2"/>
          <p:cNvSpPr/>
          <p:nvPr/>
        </p:nvSpPr>
        <p:spPr>
          <a:xfrm>
            <a:off x="1240118" y="1063229"/>
            <a:ext cx="1479176" cy="386065"/>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input </a:t>
            </a:r>
            <a:r>
              <a:rPr kumimoji="1" lang="en-US" altLang="zh-CN" dirty="0" err="1" smtClean="0"/>
              <a:t>UTXO</a:t>
            </a:r>
            <a:endParaRPr kumimoji="1" lang="zh-CN" altLang="en-US" dirty="0"/>
          </a:p>
        </p:txBody>
      </p:sp>
      <p:sp>
        <p:nvSpPr>
          <p:cNvPr id="6" name="线形标注 1 5"/>
          <p:cNvSpPr/>
          <p:nvPr/>
        </p:nvSpPr>
        <p:spPr>
          <a:xfrm>
            <a:off x="7527560" y="687503"/>
            <a:ext cx="854440" cy="316170"/>
          </a:xfrm>
          <a:prstGeom prst="borderCallout1">
            <a:avLst>
              <a:gd name="adj1" fmla="val 18750"/>
              <a:gd name="adj2" fmla="val -8333"/>
              <a:gd name="adj3" fmla="val 258996"/>
              <a:gd name="adj4" fmla="val -465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output </a:t>
            </a:r>
            <a:endParaRPr kumimoji="1" lang="zh-CN" altLang="en-US" dirty="0"/>
          </a:p>
        </p:txBody>
      </p:sp>
      <p:sp>
        <p:nvSpPr>
          <p:cNvPr id="7" name="圆角矩形 6"/>
          <p:cNvSpPr/>
          <p:nvPr/>
        </p:nvSpPr>
        <p:spPr>
          <a:xfrm>
            <a:off x="3690471" y="3346824"/>
            <a:ext cx="2838823" cy="65741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线形标注 1 7"/>
          <p:cNvSpPr/>
          <p:nvPr/>
        </p:nvSpPr>
        <p:spPr>
          <a:xfrm>
            <a:off x="6678705" y="4015412"/>
            <a:ext cx="1583765" cy="403412"/>
          </a:xfrm>
          <a:prstGeom prst="borderCallout1">
            <a:avLst>
              <a:gd name="adj1" fmla="val 18750"/>
              <a:gd name="adj2" fmla="val -8333"/>
              <a:gd name="adj3" fmla="val -21633"/>
              <a:gd name="adj4" fmla="val -612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解锁脚本</a:t>
            </a:r>
            <a:endParaRPr kumimoji="1" lang="zh-CN" altLang="en-US" dirty="0"/>
          </a:p>
        </p:txBody>
      </p:sp>
    </p:spTree>
    <p:extLst>
      <p:ext uri="{BB962C8B-B14F-4D97-AF65-F5344CB8AC3E}">
        <p14:creationId xmlns:p14="http://schemas.microsoft.com/office/powerpoint/2010/main" val="73339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挖矿</a:t>
            </a:r>
            <a:endParaRPr kumimoji="1" lang="zh-CN" altLang="en-US" dirty="0"/>
          </a:p>
        </p:txBody>
      </p:sp>
      <p:sp>
        <p:nvSpPr>
          <p:cNvPr id="3" name="内容占位符 2"/>
          <p:cNvSpPr>
            <a:spLocks noGrp="1"/>
          </p:cNvSpPr>
          <p:nvPr>
            <p:ph idx="1"/>
          </p:nvPr>
        </p:nvSpPr>
        <p:spPr/>
        <p:txBody>
          <a:bodyPr/>
          <a:lstStyle/>
          <a:p>
            <a:r>
              <a:rPr lang="zh-CN" altLang="en-US" dirty="0" smtClean="0"/>
              <a:t>通过改变本区块头中的</a:t>
            </a:r>
            <a:r>
              <a:rPr lang="en-US" altLang="zh-CN" dirty="0" smtClean="0"/>
              <a:t>nonce</a:t>
            </a:r>
            <a:r>
              <a:rPr lang="zh-CN" altLang="en-US" dirty="0" smtClean="0"/>
              <a:t>以及其他可以改动的地方，要让本区块头中记录的</a:t>
            </a:r>
            <a:r>
              <a:rPr lang="en-US" altLang="zh-CN" dirty="0" smtClean="0"/>
              <a:t>hash</a:t>
            </a:r>
            <a:r>
              <a:rPr lang="zh-CN" altLang="en-US" dirty="0" smtClean="0"/>
              <a:t>值</a:t>
            </a:r>
            <a:r>
              <a:rPr lang="en-US" altLang="zh-CN" dirty="0" smtClean="0"/>
              <a:t>&lt;</a:t>
            </a:r>
            <a:r>
              <a:rPr lang="zh-CN" altLang="en-US" dirty="0" smtClean="0"/>
              <a:t>当前难度。</a:t>
            </a:r>
            <a:endParaRPr lang="en-US" altLang="zh-CN" dirty="0" smtClean="0"/>
          </a:p>
          <a:p>
            <a:pPr marL="0" indent="0">
              <a:buNone/>
            </a:pPr>
            <a:endParaRPr lang="en-US" altLang="zh-CN" sz="2400" dirty="0" smtClean="0"/>
          </a:p>
          <a:p>
            <a:pPr marL="0" indent="0">
              <a:buNone/>
            </a:pPr>
            <a:endParaRPr lang="en-US" altLang="zh-CN" sz="2400" dirty="0" smtClean="0"/>
          </a:p>
          <a:p>
            <a:pPr marL="0" indent="0">
              <a:buNone/>
            </a:pPr>
            <a:r>
              <a:rPr lang="zh-CN" altLang="en-US" sz="2000" dirty="0" smtClean="0"/>
              <a:t>注：还可以通过改变</a:t>
            </a:r>
            <a:r>
              <a:rPr lang="en-US" altLang="zh-CN" sz="2000" dirty="0" err="1"/>
              <a:t>coinbase</a:t>
            </a:r>
            <a:r>
              <a:rPr lang="zh-CN" altLang="en-US" sz="2000" dirty="0" smtClean="0"/>
              <a:t>交易中的</a:t>
            </a:r>
            <a:r>
              <a:rPr lang="en-US" altLang="zh-CN" sz="2000" dirty="0" err="1" smtClean="0"/>
              <a:t>extraNonce</a:t>
            </a:r>
            <a:r>
              <a:rPr lang="zh-CN" altLang="en-US" sz="2000" dirty="0"/>
              <a:t>区域（</a:t>
            </a:r>
            <a:r>
              <a:rPr lang="en-US" altLang="zh-CN" sz="2000" dirty="0"/>
              <a:t>8</a:t>
            </a:r>
            <a:r>
              <a:rPr lang="zh-CN" altLang="en-US" sz="2000" dirty="0"/>
              <a:t>字节</a:t>
            </a:r>
            <a:r>
              <a:rPr lang="zh-CN" altLang="en-US" sz="2000" dirty="0" smtClean="0"/>
              <a:t>）</a:t>
            </a:r>
            <a:r>
              <a:rPr lang="zh-CN" altLang="en-US" sz="2000" b="1" dirty="0" smtClean="0"/>
              <a:t>来</a:t>
            </a:r>
            <a:r>
              <a:rPr lang="zh-CN" altLang="en-US" sz="2000" dirty="0" smtClean="0"/>
              <a:t>改变区块头中的</a:t>
            </a:r>
            <a:r>
              <a:rPr lang="en-US" altLang="zh-CN" sz="2000" dirty="0" err="1" smtClean="0"/>
              <a:t>merkle_root</a:t>
            </a:r>
            <a:r>
              <a:rPr lang="zh-CN" altLang="en-US" sz="2000" dirty="0" smtClean="0"/>
              <a:t>，还可以改变</a:t>
            </a:r>
            <a:r>
              <a:rPr lang="en-US" altLang="zh-CN" sz="2000" dirty="0" err="1" smtClean="0"/>
              <a:t>ntime</a:t>
            </a:r>
            <a:r>
              <a:rPr lang="zh-CN" altLang="en-US" sz="2000" dirty="0" smtClean="0"/>
              <a:t>。目的是做出满足要求的</a:t>
            </a:r>
            <a:r>
              <a:rPr lang="en-US" altLang="zh-CN" sz="2000" dirty="0" smtClean="0"/>
              <a:t>hash</a:t>
            </a:r>
            <a:r>
              <a:rPr lang="zh-CN" altLang="en-US" sz="2000" dirty="0" smtClean="0"/>
              <a:t>。</a:t>
            </a:r>
            <a:endParaRPr kumimoji="1" lang="zh-CN" altLang="en-US" sz="2000" dirty="0"/>
          </a:p>
        </p:txBody>
      </p:sp>
    </p:spTree>
    <p:extLst>
      <p:ext uri="{BB962C8B-B14F-4D97-AF65-F5344CB8AC3E}">
        <p14:creationId xmlns:p14="http://schemas.microsoft.com/office/powerpoint/2010/main" val="391609714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挖矿</a:t>
            </a:r>
            <a:endParaRPr kumimoji="1" lang="zh-CN" altLang="en-US" dirty="0"/>
          </a:p>
        </p:txBody>
      </p:sp>
      <p:sp>
        <p:nvSpPr>
          <p:cNvPr id="3" name="内容占位符 2"/>
          <p:cNvSpPr>
            <a:spLocks noGrp="1"/>
          </p:cNvSpPr>
          <p:nvPr>
            <p:ph idx="1"/>
          </p:nvPr>
        </p:nvSpPr>
        <p:spPr/>
        <p:txBody>
          <a:bodyPr/>
          <a:lstStyle/>
          <a:p>
            <a:r>
              <a:rPr lang="zh-TW" altLang="en-US" sz="2800" dirty="0"/>
              <a:t>在</a:t>
            </a:r>
            <a:r>
              <a:rPr lang="en-US" altLang="zh-TW" sz="2800" dirty="0"/>
              <a:t>Andreas</a:t>
            </a:r>
            <a:r>
              <a:rPr lang="zh-TW" altLang="en-US" sz="2800" dirty="0"/>
              <a:t>编写</a:t>
            </a:r>
            <a:r>
              <a:rPr lang="en-US" altLang="zh-TW" sz="2800" dirty="0"/>
              <a:t>Mastering </a:t>
            </a:r>
            <a:r>
              <a:rPr lang="en-US" altLang="zh-TW" sz="2800" dirty="0" err="1"/>
              <a:t>Bitcoin</a:t>
            </a:r>
            <a:r>
              <a:rPr lang="zh-TW" altLang="en-US" sz="2800" dirty="0"/>
              <a:t>这本书的时候，⽐特币⽹络要寻找区块头信息哈希值⼩于</a:t>
            </a:r>
            <a:r>
              <a:rPr lang="en-US" altLang="zh-TW" sz="2800" dirty="0"/>
              <a:t>:</a:t>
            </a:r>
            <a:r>
              <a:rPr lang="en-US" altLang="zh-TW" sz="2800" dirty="0" smtClean="0"/>
              <a:t>000000000000004c296e6376db3a241271f43fd3f5de7ba18986e517a243baa7</a:t>
            </a:r>
            <a:r>
              <a:rPr lang="en-US" altLang="zh-TW" sz="2800" dirty="0"/>
              <a:t> </a:t>
            </a:r>
            <a:r>
              <a:rPr lang="en-US" altLang="zh-TW" sz="2800" dirty="0" smtClean="0"/>
              <a:t>          (</a:t>
            </a:r>
            <a:r>
              <a:rPr lang="en-US" altLang="zh-CN" sz="2800" dirty="0" smtClean="0"/>
              <a:t>15</a:t>
            </a:r>
            <a:r>
              <a:rPr lang="en-US" altLang="zh-CN" sz="2800" dirty="0"/>
              <a:t>/</a:t>
            </a:r>
            <a:r>
              <a:rPr lang="en-US" altLang="zh-CN" sz="2800" dirty="0" smtClean="0"/>
              <a:t>64</a:t>
            </a:r>
            <a:r>
              <a:rPr lang="zh-CN" altLang="en-US" sz="2800" dirty="0" smtClean="0"/>
              <a:t>，</a:t>
            </a:r>
            <a:r>
              <a:rPr lang="zh-CN" altLang="en-US" sz="2800" dirty="0" smtClean="0"/>
              <a:t>前</a:t>
            </a:r>
            <a:r>
              <a:rPr lang="en-US" altLang="zh-CN" sz="2800" dirty="0" smtClean="0"/>
              <a:t>60bit</a:t>
            </a:r>
            <a:r>
              <a:rPr lang="zh-CN" altLang="en-US" sz="2800" dirty="0" smtClean="0"/>
              <a:t>）</a:t>
            </a:r>
            <a:endParaRPr lang="zh-TW" altLang="en-US" sz="2800" dirty="0"/>
          </a:p>
          <a:p>
            <a:r>
              <a:rPr lang="zh-CN" altLang="en-US" sz="2800" dirty="0" smtClean="0"/>
              <a:t>全网具备</a:t>
            </a:r>
            <a:r>
              <a:rPr lang="en-US" altLang="zh-CN" sz="2800" dirty="0"/>
              <a:t>100PH</a:t>
            </a:r>
            <a:r>
              <a:rPr lang="zh-CN" altLang="en-US" sz="2800" dirty="0"/>
              <a:t>每秒（</a:t>
            </a:r>
            <a:r>
              <a:rPr lang="en-US" altLang="zh-CN" sz="2800" dirty="0" err="1"/>
              <a:t>petahashes</a:t>
            </a:r>
            <a:r>
              <a:rPr lang="en-US" altLang="zh-CN" sz="2800" dirty="0"/>
              <a:t> per second, </a:t>
            </a:r>
            <a:r>
              <a:rPr lang="en-US" altLang="zh-CN" sz="2800" dirty="0" err="1"/>
              <a:t>peta</a:t>
            </a:r>
            <a:r>
              <a:rPr lang="en-US" altLang="zh-CN" sz="2800" dirty="0"/>
              <a:t>-</a:t>
            </a:r>
            <a:r>
              <a:rPr lang="zh-CN" altLang="en-US" sz="2800" dirty="0"/>
              <a:t>为</a:t>
            </a:r>
            <a:r>
              <a:rPr lang="en-US" altLang="zh-CN" sz="2800" dirty="0"/>
              <a:t>10</a:t>
            </a:r>
            <a:r>
              <a:rPr lang="en-US" altLang="zh-CN" sz="2800" baseline="30000" dirty="0"/>
              <a:t>15</a:t>
            </a:r>
            <a:r>
              <a:rPr lang="zh-CN" altLang="en-US" sz="2800" dirty="0"/>
              <a:t>）的处理能⼒</a:t>
            </a:r>
            <a:r>
              <a:rPr lang="zh-CN" altLang="en-US" sz="2800" dirty="0" smtClean="0"/>
              <a:t>。</a:t>
            </a:r>
            <a:endParaRPr lang="en-US" altLang="zh-CN" sz="2800" dirty="0" smtClean="0"/>
          </a:p>
          <a:p>
            <a:endParaRPr lang="en-US" altLang="zh-CN" sz="2800" dirty="0"/>
          </a:p>
          <a:p>
            <a:r>
              <a:rPr lang="en-US" altLang="zh-CN" sz="2000" dirty="0" smtClean="0"/>
              <a:t>1E=1000P </a:t>
            </a:r>
            <a:r>
              <a:rPr lang="zh-CN" altLang="zh-CN" sz="2000" dirty="0" smtClean="0"/>
              <a:t>1</a:t>
            </a:r>
            <a:r>
              <a:rPr lang="en-US" altLang="zh-CN" sz="2000" dirty="0" smtClean="0"/>
              <a:t>P=1000T   1T=1000G  1G=1000M  1M=1000K</a:t>
            </a:r>
            <a:endParaRPr lang="en-US" altLang="zh-CN" sz="2000" dirty="0"/>
          </a:p>
        </p:txBody>
      </p:sp>
    </p:spTree>
    <p:extLst>
      <p:ext uri="{BB962C8B-B14F-4D97-AF65-F5344CB8AC3E}">
        <p14:creationId xmlns:p14="http://schemas.microsoft.com/office/powerpoint/2010/main" val="269451259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63505"/>
            <a:ext cx="9144000" cy="4993475"/>
          </a:xfrm>
          <a:prstGeom prst="rect">
            <a:avLst/>
          </a:prstGeom>
        </p:spPr>
      </p:pic>
    </p:spTree>
    <p:extLst>
      <p:ext uri="{BB962C8B-B14F-4D97-AF65-F5344CB8AC3E}">
        <p14:creationId xmlns:p14="http://schemas.microsoft.com/office/powerpoint/2010/main" val="120369354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现在（</a:t>
            </a:r>
            <a:r>
              <a:rPr kumimoji="1" lang="en-US" altLang="zh-CN" dirty="0" smtClean="0"/>
              <a:t>2017.10.13</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最近一个区块（第</a:t>
            </a:r>
            <a:r>
              <a:rPr kumimoji="1" lang="en-US" altLang="zh-CN" dirty="0" smtClean="0"/>
              <a:t>489610</a:t>
            </a:r>
            <a:r>
              <a:rPr kumimoji="1" lang="zh-CN" altLang="en-US" dirty="0" smtClean="0"/>
              <a:t>块）的</a:t>
            </a:r>
            <a:r>
              <a:rPr kumimoji="1" lang="en-US" altLang="zh-CN" dirty="0" smtClean="0"/>
              <a:t>Hash</a:t>
            </a:r>
            <a:r>
              <a:rPr kumimoji="1" lang="zh-CN" altLang="en-US" dirty="0" smtClean="0"/>
              <a:t>：</a:t>
            </a:r>
            <a:endParaRPr kumimoji="1" lang="en-US" altLang="zh-CN" dirty="0" smtClean="0"/>
          </a:p>
          <a:p>
            <a:pPr marL="457200" lvl="1" indent="0">
              <a:buNone/>
            </a:pPr>
            <a:r>
              <a:rPr lang="is-IS" altLang="zh-CN" dirty="0"/>
              <a:t>000000000000000000f156e078dab208a87ecd9e8b4bd8c227b88b936d2533b1     </a:t>
            </a:r>
            <a:r>
              <a:rPr lang="en-US" altLang="zh-CN" dirty="0" smtClean="0"/>
              <a:t>(18</a:t>
            </a:r>
            <a:r>
              <a:rPr lang="zh-CN" altLang="en-US" dirty="0" smtClean="0"/>
              <a:t>个</a:t>
            </a:r>
            <a:r>
              <a:rPr lang="en-US" altLang="zh-CN" dirty="0" smtClean="0"/>
              <a:t>0</a:t>
            </a:r>
            <a:r>
              <a:rPr lang="zh-CN" altLang="en-US" dirty="0" smtClean="0"/>
              <a:t>，前</a:t>
            </a:r>
            <a:r>
              <a:rPr lang="en-US" altLang="zh-CN" dirty="0" smtClean="0"/>
              <a:t>72bit</a:t>
            </a:r>
            <a:r>
              <a:rPr lang="zh-CN" altLang="en-US" dirty="0" smtClean="0"/>
              <a:t>为</a:t>
            </a:r>
            <a:r>
              <a:rPr lang="en-US" altLang="zh-CN" dirty="0" smtClean="0"/>
              <a:t>0)</a:t>
            </a:r>
          </a:p>
          <a:p>
            <a:pPr marL="457200" lvl="1" indent="0">
              <a:buNone/>
            </a:pPr>
            <a:endParaRPr kumimoji="1" lang="en-US" altLang="zh-CN" dirty="0" smtClean="0"/>
          </a:p>
          <a:p>
            <a:pPr marL="457200" lvl="1" indent="0">
              <a:buNone/>
            </a:pPr>
            <a:r>
              <a:rPr kumimoji="1" lang="zh-CN" altLang="en-US" dirty="0" smtClean="0"/>
              <a:t>全网算力达到了</a:t>
            </a:r>
            <a:r>
              <a:rPr kumimoji="1" lang="en-US" altLang="zh-CN" dirty="0" smtClean="0"/>
              <a:t>9000PH/s </a:t>
            </a:r>
            <a:r>
              <a:rPr kumimoji="1" lang="zh-CN" altLang="en-US" dirty="0" smtClean="0"/>
              <a:t>＝</a:t>
            </a:r>
            <a:r>
              <a:rPr kumimoji="1" lang="en-US" altLang="zh-CN" dirty="0" smtClean="0"/>
              <a:t> </a:t>
            </a:r>
            <a:r>
              <a:rPr kumimoji="1" lang="en-US" altLang="zh-CN" dirty="0"/>
              <a:t>9</a:t>
            </a:r>
            <a:r>
              <a:rPr kumimoji="1" lang="en-US" altLang="zh-CN" dirty="0" smtClean="0"/>
              <a:t>EH/s</a:t>
            </a:r>
          </a:p>
          <a:p>
            <a:pPr marL="457200" lvl="1" indent="0">
              <a:buNone/>
            </a:pPr>
            <a:endParaRPr lang="en-US" altLang="zh-CN" dirty="0" smtClean="0"/>
          </a:p>
          <a:p>
            <a:pPr marL="457200" lvl="1" indent="0">
              <a:buNone/>
            </a:pPr>
            <a:r>
              <a:rPr lang="en-US" altLang="zh-CN" dirty="0" smtClean="0"/>
              <a:t>2017.6.29</a:t>
            </a:r>
            <a:r>
              <a:rPr lang="zh-CN" altLang="en-US" dirty="0" smtClean="0"/>
              <a:t>的全网算力是</a:t>
            </a:r>
            <a:r>
              <a:rPr lang="en-US" altLang="zh-CN" dirty="0" smtClean="0"/>
              <a:t>4.5E</a:t>
            </a:r>
          </a:p>
        </p:txBody>
      </p:sp>
    </p:spTree>
    <p:extLst>
      <p:ext uri="{BB962C8B-B14F-4D97-AF65-F5344CB8AC3E}">
        <p14:creationId xmlns:p14="http://schemas.microsoft.com/office/powerpoint/2010/main" val="200280881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blockchain.info</a:t>
            </a:r>
            <a:endParaRPr kumimoji="1" lang="zh-CN" altLang="en-US" dirty="0"/>
          </a:p>
        </p:txBody>
      </p:sp>
      <p:pic>
        <p:nvPicPr>
          <p:cNvPr id="6" name="图片 5"/>
          <p:cNvPicPr>
            <a:picLocks noChangeAspect="1"/>
          </p:cNvPicPr>
          <p:nvPr/>
        </p:nvPicPr>
        <p:blipFill>
          <a:blip r:embed="rId3"/>
          <a:stretch>
            <a:fillRect/>
          </a:stretch>
        </p:blipFill>
        <p:spPr>
          <a:xfrm>
            <a:off x="0" y="1004792"/>
            <a:ext cx="9144000" cy="3470370"/>
          </a:xfrm>
          <a:prstGeom prst="rect">
            <a:avLst/>
          </a:prstGeom>
        </p:spPr>
      </p:pic>
      <p:sp>
        <p:nvSpPr>
          <p:cNvPr id="7" name="文本框 6"/>
          <p:cNvSpPr txBox="1"/>
          <p:nvPr/>
        </p:nvSpPr>
        <p:spPr>
          <a:xfrm>
            <a:off x="3750237" y="4676588"/>
            <a:ext cx="2390589" cy="369332"/>
          </a:xfrm>
          <a:prstGeom prst="rect">
            <a:avLst/>
          </a:prstGeom>
          <a:noFill/>
        </p:spPr>
        <p:txBody>
          <a:bodyPr wrap="square" rtlCol="0">
            <a:spAutoFit/>
          </a:bodyPr>
          <a:lstStyle/>
          <a:p>
            <a:r>
              <a:rPr kumimoji="1" lang="en-US" altLang="zh-CN" dirty="0" smtClean="0"/>
              <a:t>2017.10.13</a:t>
            </a:r>
            <a:endParaRPr kumimoji="1" lang="zh-CN" altLang="en-US" dirty="0"/>
          </a:p>
        </p:txBody>
      </p:sp>
    </p:spTree>
    <p:extLst>
      <p:ext uri="{BB962C8B-B14F-4D97-AF65-F5344CB8AC3E}">
        <p14:creationId xmlns:p14="http://schemas.microsoft.com/office/powerpoint/2010/main" val="162144479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noAutofit/>
          </a:bodyPr>
          <a:lstStyle/>
          <a:p>
            <a:r>
              <a:rPr kumimoji="1" lang="zh-TW" altLang="en-US" sz="2400" dirty="0"/>
              <a:t>我们在区块中看到难度⽬标，其被标为</a:t>
            </a:r>
            <a:r>
              <a:rPr kumimoji="1" lang="en-US" altLang="zh-TW" sz="2400" dirty="0"/>
              <a:t>"</a:t>
            </a:r>
            <a:r>
              <a:rPr kumimoji="1" lang="zh-TW" altLang="en-US" sz="2400" dirty="0"/>
              <a:t>难度位</a:t>
            </a:r>
            <a:r>
              <a:rPr kumimoji="1" lang="en-US" altLang="zh-TW" sz="2400" dirty="0"/>
              <a:t>"</a:t>
            </a:r>
            <a:r>
              <a:rPr kumimoji="1" lang="zh-TW" altLang="en-US" sz="2400" dirty="0"/>
              <a:t>或简称</a:t>
            </a:r>
            <a:r>
              <a:rPr kumimoji="1" lang="en-US" altLang="zh-TW" sz="2400" dirty="0"/>
              <a:t>"bits"</a:t>
            </a:r>
            <a:r>
              <a:rPr kumimoji="1" lang="zh-TW" altLang="en-US" sz="2400" dirty="0"/>
              <a:t>。在区块</a:t>
            </a:r>
            <a:r>
              <a:rPr kumimoji="1" lang="en-US" altLang="zh-TW" sz="2400" dirty="0"/>
              <a:t>277,316</a:t>
            </a:r>
            <a:r>
              <a:rPr kumimoji="1" lang="zh-TW" altLang="en-US" sz="2400" dirty="0"/>
              <a:t>中，它的值为 </a:t>
            </a:r>
            <a:r>
              <a:rPr kumimoji="1" lang="en-US" altLang="zh-TW" sz="2400" dirty="0"/>
              <a:t>0x1903a30c</a:t>
            </a:r>
            <a:r>
              <a:rPr kumimoji="1" lang="zh-TW" altLang="en-US" sz="2400" dirty="0"/>
              <a:t>。这个标记</a:t>
            </a:r>
            <a:r>
              <a:rPr kumimoji="1" lang="zh-CN" altLang="en-US" sz="2400" dirty="0"/>
              <a:t>法</a:t>
            </a:r>
            <a:r>
              <a:rPr kumimoji="1" lang="zh-TW" altLang="en-US" sz="2400" dirty="0"/>
              <a:t>，</a:t>
            </a:r>
            <a:r>
              <a:rPr kumimoji="1" lang="en-US" altLang="zh-TW" sz="2400" dirty="0"/>
              <a:t>0x19</a:t>
            </a:r>
            <a:r>
              <a:rPr kumimoji="1" lang="zh-TW" altLang="en-US" sz="2400" dirty="0"/>
              <a:t>为幂，⽽</a:t>
            </a:r>
            <a:r>
              <a:rPr kumimoji="1" lang="en-US" altLang="zh-TW" sz="2400" dirty="0"/>
              <a:t>0x03a30c</a:t>
            </a:r>
            <a:r>
              <a:rPr kumimoji="1" lang="zh-TW" altLang="en-US" sz="2400" dirty="0"/>
              <a:t>为系数。</a:t>
            </a:r>
          </a:p>
          <a:p>
            <a:r>
              <a:rPr kumimoji="1" lang="zh-TW" altLang="en-US" sz="2400" dirty="0"/>
              <a:t>计算难度⽬标的公式为：</a:t>
            </a:r>
          </a:p>
          <a:p>
            <a:pPr marL="800100" lvl="2" indent="0">
              <a:buNone/>
            </a:pPr>
            <a:r>
              <a:rPr kumimoji="1" lang="en-US" altLang="zh-TW" sz="2000" dirty="0"/>
              <a:t>target = coefficient * 2^(8 * (exponent – 3))</a:t>
            </a:r>
            <a:endParaRPr kumimoji="1" lang="zh-TW" altLang="en-US" sz="2000" dirty="0"/>
          </a:p>
          <a:p>
            <a:pPr marL="800100" lvl="2" indent="0">
              <a:buNone/>
            </a:pPr>
            <a:r>
              <a:rPr kumimoji="1" lang="en-US" altLang="zh-TW" sz="1600" dirty="0" smtClean="0"/>
              <a:t>= </a:t>
            </a:r>
            <a:r>
              <a:rPr kumimoji="1" lang="en-US" altLang="zh-TW" sz="1600" dirty="0"/>
              <a:t>0x03a30c * 2^(0x08 * (0x19 - 0x03))</a:t>
            </a:r>
          </a:p>
          <a:p>
            <a:pPr marL="800100" lvl="2" indent="0">
              <a:buNone/>
            </a:pPr>
            <a:r>
              <a:rPr kumimoji="1" lang="en-US" altLang="zh-TW" sz="1600" dirty="0" smtClean="0"/>
              <a:t>= </a:t>
            </a:r>
            <a:r>
              <a:rPr kumimoji="1" lang="en-US" altLang="zh-TW" sz="1600" dirty="0"/>
              <a:t>0x03a30c * 2^(0x08 * 0x16</a:t>
            </a:r>
            <a:r>
              <a:rPr kumimoji="1" lang="en-US" altLang="zh-TW" sz="1600" dirty="0" smtClean="0"/>
              <a:t>) = </a:t>
            </a:r>
            <a:r>
              <a:rPr kumimoji="1" lang="en-US" altLang="zh-TW" sz="1600" dirty="0"/>
              <a:t>0x03a30c * 2^</a:t>
            </a:r>
            <a:r>
              <a:rPr kumimoji="1" lang="en-US" altLang="zh-TW" sz="1600" dirty="0" smtClean="0"/>
              <a:t>0xB0</a:t>
            </a:r>
          </a:p>
          <a:p>
            <a:pPr marL="800100" lvl="2" indent="0">
              <a:buNone/>
            </a:pPr>
            <a:r>
              <a:rPr kumimoji="1" lang="en-US" altLang="zh-TW" sz="1600" dirty="0"/>
              <a:t>=0x0000000000000003A30C00000000000000000000000000000000000000000000</a:t>
            </a:r>
          </a:p>
          <a:p>
            <a:endParaRPr kumimoji="1" lang="en-US" altLang="zh-TW" sz="2400" dirty="0"/>
          </a:p>
          <a:p>
            <a:endParaRPr kumimoji="1" lang="zh-CN" altLang="en-US" sz="2400" dirty="0"/>
          </a:p>
        </p:txBody>
      </p:sp>
    </p:spTree>
    <p:extLst>
      <p:ext uri="{BB962C8B-B14F-4D97-AF65-F5344CB8AC3E}">
        <p14:creationId xmlns:p14="http://schemas.microsoft.com/office/powerpoint/2010/main" val="42075746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个人挖矿的难度</a:t>
            </a:r>
            <a:endParaRPr kumimoji="1" lang="zh-CN" altLang="en-US" dirty="0"/>
          </a:p>
        </p:txBody>
      </p:sp>
      <p:sp>
        <p:nvSpPr>
          <p:cNvPr id="3" name="内容占位符 2"/>
          <p:cNvSpPr>
            <a:spLocks noGrp="1"/>
          </p:cNvSpPr>
          <p:nvPr>
            <p:ph idx="1"/>
          </p:nvPr>
        </p:nvSpPr>
        <p:spPr/>
        <p:txBody>
          <a:bodyPr>
            <a:noAutofit/>
          </a:bodyPr>
          <a:lstStyle/>
          <a:p>
            <a:r>
              <a:rPr kumimoji="1" lang="zh-CN" altLang="en-US" sz="2800" dirty="0" smtClean="0"/>
              <a:t>目前</a:t>
            </a:r>
            <a:r>
              <a:rPr kumimoji="1" lang="zh-CN" altLang="en-US" sz="2800" dirty="0"/>
              <a:t>，</a:t>
            </a:r>
            <a:r>
              <a:rPr kumimoji="1" lang="zh-CN" altLang="en-US" sz="2800" dirty="0" smtClean="0"/>
              <a:t>有</a:t>
            </a:r>
            <a:r>
              <a:rPr kumimoji="1" lang="en-US" altLang="zh-CN" sz="2800" dirty="0" smtClean="0"/>
              <a:t>1PH/S</a:t>
            </a:r>
            <a:r>
              <a:rPr kumimoji="1" lang="zh-CN" altLang="en-US" sz="2800" dirty="0" smtClean="0"/>
              <a:t>算力的矿工，占全网算力的</a:t>
            </a:r>
            <a:r>
              <a:rPr kumimoji="1" lang="en-US" altLang="zh-CN" sz="2800" dirty="0" smtClean="0"/>
              <a:t>1/9000</a:t>
            </a:r>
            <a:r>
              <a:rPr kumimoji="1" lang="zh-CN" altLang="en-US" sz="2800" dirty="0" smtClean="0"/>
              <a:t>，每天可以挖到的比特币是</a:t>
            </a:r>
            <a:r>
              <a:rPr kumimoji="1" lang="en-US" altLang="zh-CN" sz="2800" dirty="0" smtClean="0"/>
              <a:t>1/9000</a:t>
            </a:r>
            <a:r>
              <a:rPr kumimoji="1" lang="zh-CN" altLang="en-US" sz="2800" dirty="0" smtClean="0"/>
              <a:t>*</a:t>
            </a:r>
            <a:r>
              <a:rPr kumimoji="1" lang="en-US" altLang="zh-CN" sz="2800" dirty="0" smtClean="0"/>
              <a:t>6</a:t>
            </a:r>
            <a:r>
              <a:rPr kumimoji="1" lang="zh-CN" altLang="en-US" sz="2800" dirty="0" smtClean="0">
                <a:solidFill>
                  <a:schemeClr val="bg1">
                    <a:lumMod val="85000"/>
                  </a:schemeClr>
                </a:solidFill>
              </a:rPr>
              <a:t>（每小时</a:t>
            </a:r>
            <a:r>
              <a:rPr kumimoji="1" lang="en-US" altLang="zh-CN" sz="2800" dirty="0" smtClean="0">
                <a:solidFill>
                  <a:schemeClr val="bg1">
                    <a:lumMod val="85000"/>
                  </a:schemeClr>
                </a:solidFill>
              </a:rPr>
              <a:t>6</a:t>
            </a:r>
            <a:r>
              <a:rPr kumimoji="1" lang="zh-CN" altLang="en-US" sz="2800" dirty="0" smtClean="0">
                <a:solidFill>
                  <a:schemeClr val="bg1">
                    <a:lumMod val="85000"/>
                  </a:schemeClr>
                </a:solidFill>
              </a:rPr>
              <a:t>次）</a:t>
            </a:r>
            <a:r>
              <a:rPr kumimoji="1" lang="zh-CN" altLang="en-US" sz="2800" dirty="0" smtClean="0"/>
              <a:t>*</a:t>
            </a:r>
            <a:r>
              <a:rPr kumimoji="1" lang="en-US" altLang="zh-CN" sz="2800" dirty="0" smtClean="0"/>
              <a:t>24</a:t>
            </a:r>
            <a:r>
              <a:rPr kumimoji="1" lang="zh-CN" altLang="en-US" sz="2800" dirty="0" smtClean="0">
                <a:solidFill>
                  <a:srgbClr val="D9D9D9"/>
                </a:solidFill>
              </a:rPr>
              <a:t>（每天</a:t>
            </a:r>
            <a:r>
              <a:rPr kumimoji="1" lang="en-US" altLang="zh-CN" sz="2800" dirty="0" smtClean="0">
                <a:solidFill>
                  <a:srgbClr val="D9D9D9"/>
                </a:solidFill>
              </a:rPr>
              <a:t>24</a:t>
            </a:r>
            <a:r>
              <a:rPr kumimoji="1" lang="zh-CN" altLang="en-US" sz="2800" dirty="0" smtClean="0">
                <a:solidFill>
                  <a:srgbClr val="D9D9D9"/>
                </a:solidFill>
              </a:rPr>
              <a:t>小时）</a:t>
            </a:r>
            <a:r>
              <a:rPr kumimoji="1" lang="zh-CN" altLang="en-US" sz="2800" dirty="0" smtClean="0"/>
              <a:t>*</a:t>
            </a:r>
            <a:r>
              <a:rPr kumimoji="1" lang="en-US" altLang="zh-CN" sz="2800" dirty="0" smtClean="0"/>
              <a:t>12.5</a:t>
            </a:r>
            <a:r>
              <a:rPr kumimoji="1" lang="zh-CN" altLang="en-US" sz="2800" dirty="0" smtClean="0">
                <a:solidFill>
                  <a:srgbClr val="D9D9D9"/>
                </a:solidFill>
              </a:rPr>
              <a:t>（每次</a:t>
            </a:r>
            <a:r>
              <a:rPr kumimoji="1" lang="en-US" altLang="zh-CN" sz="2800" dirty="0" smtClean="0">
                <a:solidFill>
                  <a:srgbClr val="D9D9D9"/>
                </a:solidFill>
              </a:rPr>
              <a:t>12.5</a:t>
            </a:r>
            <a:r>
              <a:rPr kumimoji="1" lang="zh-CN" altLang="en-US" sz="2800" dirty="0" smtClean="0">
                <a:solidFill>
                  <a:srgbClr val="D9D9D9"/>
                </a:solidFill>
              </a:rPr>
              <a:t>个比特币）</a:t>
            </a:r>
            <a:r>
              <a:rPr kumimoji="1" lang="zh-CN" altLang="zh-CN" sz="2800" dirty="0" smtClean="0"/>
              <a:t>=</a:t>
            </a:r>
            <a:r>
              <a:rPr kumimoji="1" lang="en-US" altLang="zh-CN" sz="2800" dirty="0" smtClean="0"/>
              <a:t>0.2</a:t>
            </a:r>
            <a:r>
              <a:rPr kumimoji="1" lang="zh-CN" altLang="en-US" sz="2800" dirty="0" smtClean="0"/>
              <a:t>个比特币。</a:t>
            </a:r>
            <a:endParaRPr kumimoji="1" lang="en-US" altLang="zh-CN" sz="2800" dirty="0" smtClean="0"/>
          </a:p>
          <a:p>
            <a:r>
              <a:rPr lang="zh-CN" altLang="en-US" sz="2800" dirty="0"/>
              <a:t>而</a:t>
            </a:r>
            <a:r>
              <a:rPr lang="en-US" altLang="zh-CN" sz="2800" dirty="0"/>
              <a:t>ATI</a:t>
            </a:r>
            <a:r>
              <a:rPr lang="zh-CN" altLang="en-US" sz="2800" dirty="0"/>
              <a:t>芯片的显卡</a:t>
            </a:r>
            <a:r>
              <a:rPr lang="en-US" altLang="zh-CN" sz="2800" dirty="0"/>
              <a:t>7970</a:t>
            </a:r>
            <a:r>
              <a:rPr lang="zh-CN" altLang="en-US" sz="2800" dirty="0"/>
              <a:t>这样的高端卡算力也就是</a:t>
            </a:r>
            <a:r>
              <a:rPr lang="en-US" altLang="zh-CN" sz="2800" dirty="0" smtClean="0"/>
              <a:t>600MH/</a:t>
            </a:r>
            <a:r>
              <a:rPr lang="en-US" altLang="zh-CN" sz="2800" dirty="0"/>
              <a:t>S</a:t>
            </a:r>
            <a:r>
              <a:rPr lang="zh-CN" altLang="en-US" sz="2800" dirty="0" smtClean="0"/>
              <a:t>。即便是个人的算力为</a:t>
            </a:r>
            <a:r>
              <a:rPr lang="en-US" altLang="zh-CN" sz="2800" dirty="0" smtClean="0"/>
              <a:t>1GH/s</a:t>
            </a:r>
            <a:r>
              <a:rPr lang="zh-CN" altLang="en-US" sz="2800" dirty="0" smtClean="0"/>
              <a:t>，也只是上述算力的</a:t>
            </a:r>
            <a:r>
              <a:rPr lang="en-US" altLang="zh-CN" sz="2800" dirty="0" smtClean="0"/>
              <a:t>1/</a:t>
            </a:r>
            <a:r>
              <a:rPr lang="zh-CN" altLang="en-US" sz="2800" dirty="0" smtClean="0"/>
              <a:t>百万，也即每百万天才能挖到</a:t>
            </a:r>
            <a:r>
              <a:rPr lang="en-US" altLang="zh-CN" sz="2800" dirty="0" smtClean="0"/>
              <a:t>0.2</a:t>
            </a:r>
            <a:r>
              <a:rPr lang="zh-CN" altLang="en-US" sz="2800" dirty="0" smtClean="0"/>
              <a:t>个。</a:t>
            </a:r>
            <a:endParaRPr lang="en-US" altLang="zh-CN" sz="2800" dirty="0"/>
          </a:p>
          <a:p>
            <a:endParaRPr kumimoji="1" lang="zh-CN" altLang="en-US" sz="2800" dirty="0"/>
          </a:p>
        </p:txBody>
      </p:sp>
    </p:spTree>
    <p:extLst>
      <p:ext uri="{BB962C8B-B14F-4D97-AF65-F5344CB8AC3E}">
        <p14:creationId xmlns:p14="http://schemas.microsoft.com/office/powerpoint/2010/main" val="32089040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80624"/>
            <a:ext cx="8229600" cy="3394472"/>
          </a:xfrm>
        </p:spPr>
        <p:txBody>
          <a:bodyPr/>
          <a:lstStyle/>
          <a:p>
            <a:pPr marL="0" indent="0" algn="ctr">
              <a:buNone/>
            </a:pPr>
            <a:r>
              <a:rPr kumimoji="1" lang="zh-CN" altLang="en-US" dirty="0" smtClean="0"/>
              <a:t>有了区块链</a:t>
            </a:r>
            <a:r>
              <a:rPr kumimoji="1" lang="zh-CN" altLang="en-US" dirty="0"/>
              <a:t>，互不相识的人们可以不经过独立第三方机构进行合作，简单来讲，</a:t>
            </a:r>
            <a:r>
              <a:rPr kumimoji="1" lang="zh-CN" altLang="en-US" dirty="0" smtClean="0"/>
              <a:t>区块链是信任之源。</a:t>
            </a:r>
            <a:endParaRPr kumimoji="1" lang="en-US" altLang="zh-CN" dirty="0" smtClean="0"/>
          </a:p>
          <a:p>
            <a:pPr marL="0" indent="0" algn="ctr">
              <a:buNone/>
            </a:pPr>
            <a:r>
              <a:rPr kumimoji="1" lang="en-US" altLang="zh-CN" sz="1800" dirty="0"/>
              <a:t>The </a:t>
            </a:r>
            <a:r>
              <a:rPr kumimoji="1" lang="en-US" altLang="zh-CN" sz="1800" dirty="0" err="1"/>
              <a:t>blockchain</a:t>
            </a:r>
            <a:r>
              <a:rPr kumimoji="1" lang="en-US" altLang="zh-CN" sz="1800" dirty="0"/>
              <a:t> lets people who have no particular confidence in each other collaborate without having to go through a neutral central authority. Simply put, it is a machine for creating trust</a:t>
            </a:r>
            <a:r>
              <a:rPr kumimoji="1" lang="en-US" altLang="zh-CN" sz="1800" dirty="0" smtClean="0"/>
              <a:t>.</a:t>
            </a:r>
          </a:p>
          <a:p>
            <a:pPr marL="0" indent="0" algn="ctr">
              <a:buNone/>
            </a:pPr>
            <a:endParaRPr kumimoji="1" lang="en-US" altLang="zh-CN" sz="1800" dirty="0"/>
          </a:p>
          <a:p>
            <a:pPr marL="0" indent="0" algn="ctr">
              <a:buNone/>
            </a:pPr>
            <a:r>
              <a:rPr kumimoji="1" lang="en-US" altLang="zh-CN" sz="1800" dirty="0"/>
              <a:t> 《</a:t>
            </a:r>
            <a:r>
              <a:rPr kumimoji="1" lang="zh-CN" altLang="en-US" sz="1800" dirty="0"/>
              <a:t>经济学人</a:t>
            </a:r>
            <a:r>
              <a:rPr kumimoji="1" lang="en-US" altLang="zh-CN" sz="1800" dirty="0"/>
              <a:t>》  2015.8.31</a:t>
            </a:r>
            <a:endParaRPr kumimoji="1" lang="zh-CN" altLang="en-US" sz="1800" dirty="0"/>
          </a:p>
        </p:txBody>
      </p:sp>
    </p:spTree>
    <p:extLst>
      <p:ext uri="{BB962C8B-B14F-4D97-AF65-F5344CB8AC3E}">
        <p14:creationId xmlns:p14="http://schemas.microsoft.com/office/powerpoint/2010/main" val="8652376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kumimoji="1" lang="zh-CN" altLang="en-US" dirty="0" smtClean="0"/>
              <a:t>为了使收入</a:t>
            </a:r>
            <a:r>
              <a:rPr kumimoji="1" lang="zh-CN" altLang="en-US" dirty="0"/>
              <a:t>更加平稳，矿工们可以组成矿池（</a:t>
            </a:r>
            <a:r>
              <a:rPr kumimoji="1" lang="en-US" altLang="zh-CN" dirty="0" err="1"/>
              <a:t>MiningPool</a:t>
            </a:r>
            <a:r>
              <a:rPr kumimoji="1" lang="zh-CN" altLang="en-US" dirty="0"/>
              <a:t>），由矿池管理者统一分派挖矿的计算任务，挖到的币都归矿池管理者所有</a:t>
            </a:r>
            <a:r>
              <a:rPr kumimoji="1" lang="zh-CN" altLang="en-US" dirty="0" smtClean="0"/>
              <a:t>。</a:t>
            </a:r>
            <a:endParaRPr kumimoji="1" lang="en-US" altLang="zh-CN" dirty="0" smtClean="0"/>
          </a:p>
          <a:p>
            <a:r>
              <a:rPr kumimoji="1" lang="zh-CN" altLang="en-US" dirty="0" smtClean="0"/>
              <a:t>矿</a:t>
            </a:r>
            <a:r>
              <a:rPr kumimoji="1" lang="zh-CN" altLang="en-US" dirty="0"/>
              <a:t>池管理者根据各个矿工贡献的算力比例，定期分配挖矿的收入</a:t>
            </a:r>
            <a:r>
              <a:rPr kumimoji="1" lang="zh-CN" altLang="en-US" dirty="0" smtClean="0"/>
              <a:t>。</a:t>
            </a:r>
            <a:endParaRPr kumimoji="1" lang="zh-CN" altLang="en-US" dirty="0"/>
          </a:p>
          <a:p>
            <a:endParaRPr kumimoji="1" lang="zh-CN" altLang="en-US" dirty="0"/>
          </a:p>
        </p:txBody>
      </p:sp>
    </p:spTree>
    <p:extLst>
      <p:ext uri="{BB962C8B-B14F-4D97-AF65-F5344CB8AC3E}">
        <p14:creationId xmlns:p14="http://schemas.microsoft.com/office/powerpoint/2010/main" val="121535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难度调整</a:t>
            </a:r>
            <a:endParaRPr kumimoji="1" lang="zh-CN" altLang="en-US" dirty="0"/>
          </a:p>
        </p:txBody>
      </p:sp>
      <p:sp>
        <p:nvSpPr>
          <p:cNvPr id="3" name="内容占位符 2"/>
          <p:cNvSpPr>
            <a:spLocks noGrp="1"/>
          </p:cNvSpPr>
          <p:nvPr>
            <p:ph idx="1"/>
          </p:nvPr>
        </p:nvSpPr>
        <p:spPr/>
        <p:txBody>
          <a:bodyPr>
            <a:noAutofit/>
          </a:bodyPr>
          <a:lstStyle/>
          <a:p>
            <a:r>
              <a:rPr kumimoji="1" lang="zh-CN" altLang="en-US" sz="2400" dirty="0" smtClean="0"/>
              <a:t>在⼀</a:t>
            </a:r>
            <a:r>
              <a:rPr kumimoji="1" lang="zh-CN" altLang="en-US" sz="2400" dirty="0"/>
              <a:t>个完全去中⼼化的⽹络中，难度调整是如何做</a:t>
            </a:r>
            <a:r>
              <a:rPr kumimoji="1" lang="zh-CN" altLang="en-US" sz="2400" dirty="0" smtClean="0"/>
              <a:t>到的呢</a:t>
            </a:r>
            <a:endParaRPr kumimoji="1" lang="en-US" altLang="zh-CN" sz="2400" dirty="0"/>
          </a:p>
          <a:p>
            <a:r>
              <a:rPr kumimoji="1" lang="zh-CN" altLang="en-US" sz="2400" dirty="0" smtClean="0"/>
              <a:t>每</a:t>
            </a:r>
            <a:r>
              <a:rPr kumimoji="1" lang="en-US" altLang="zh-CN" sz="2400" dirty="0"/>
              <a:t>2,016</a:t>
            </a:r>
            <a:r>
              <a:rPr kumimoji="1" lang="zh-CN" altLang="en-US" sz="2400" dirty="0"/>
              <a:t>个区块中的所有节点都会调整难度。难度的调整公式是由最新</a:t>
            </a:r>
            <a:r>
              <a:rPr kumimoji="1" lang="en-US" altLang="zh-CN" sz="2400" dirty="0"/>
              <a:t>2,016</a:t>
            </a:r>
            <a:r>
              <a:rPr kumimoji="1" lang="zh-CN" altLang="en-US" sz="2400" dirty="0"/>
              <a:t>个区块的花费时⻓与</a:t>
            </a:r>
            <a:r>
              <a:rPr kumimoji="1" lang="en-US" altLang="zh-CN" sz="2400" dirty="0"/>
              <a:t>20,160</a:t>
            </a:r>
            <a:r>
              <a:rPr kumimoji="1" lang="zh-CN" altLang="en-US" sz="2400" dirty="0"/>
              <a:t>分钟（两周，即这些区块以</a:t>
            </a:r>
            <a:r>
              <a:rPr kumimoji="1" lang="en-US" altLang="zh-CN" sz="2400" dirty="0"/>
              <a:t>10</a:t>
            </a:r>
            <a:r>
              <a:rPr kumimoji="1" lang="zh-CN" altLang="en-US" sz="2400" dirty="0"/>
              <a:t>分钟⼀个速率所期望花费的时⻓）⽐较得出的。</a:t>
            </a:r>
            <a:endParaRPr kumimoji="1" lang="en-US" altLang="zh-CN" sz="2400" dirty="0"/>
          </a:p>
          <a:p>
            <a:r>
              <a:rPr kumimoji="1" lang="en-US" altLang="zh-CN" sz="2400" dirty="0" smtClean="0"/>
              <a:t>New </a:t>
            </a:r>
            <a:r>
              <a:rPr kumimoji="1" lang="en-US" altLang="zh-CN" sz="2400" dirty="0"/>
              <a:t>Difficulty = Old Difficulty * (Actual Time of Last 2016 Blocks / 20160 minutes)</a:t>
            </a:r>
          </a:p>
          <a:p>
            <a:r>
              <a:rPr kumimoji="1" lang="zh-CN" altLang="en-US" sz="2400" dirty="0" smtClean="0"/>
              <a:t>解释：如果</a:t>
            </a:r>
            <a:r>
              <a:rPr kumimoji="1" lang="zh-CN" altLang="en-US" sz="2400" dirty="0"/>
              <a:t>⽹络发现区块产⽣速率⽐</a:t>
            </a:r>
            <a:r>
              <a:rPr kumimoji="1" lang="en-US" altLang="zh-CN" sz="2400" dirty="0"/>
              <a:t>10</a:t>
            </a:r>
            <a:r>
              <a:rPr kumimoji="1" lang="zh-CN" altLang="en-US" sz="2400" dirty="0"/>
              <a:t>分钟要快时会增加难度。如果发现⽐</a:t>
            </a:r>
            <a:r>
              <a:rPr kumimoji="1" lang="en-US" altLang="zh-CN" sz="2400" dirty="0"/>
              <a:t>10</a:t>
            </a:r>
            <a:r>
              <a:rPr kumimoji="1" lang="zh-CN" altLang="en-US" sz="2400" dirty="0"/>
              <a:t>分钟慢时则降低难度。</a:t>
            </a:r>
            <a:endParaRPr kumimoji="1" lang="en-US" altLang="zh-CN" sz="2400" dirty="0"/>
          </a:p>
          <a:p>
            <a:pPr marL="0" indent="0">
              <a:buNone/>
            </a:pPr>
            <a:endParaRPr kumimoji="1" lang="zh-CN" altLang="en-US" sz="2400" dirty="0"/>
          </a:p>
        </p:txBody>
      </p:sp>
    </p:spTree>
    <p:extLst>
      <p:ext uri="{BB962C8B-B14F-4D97-AF65-F5344CB8AC3E}">
        <p14:creationId xmlns:p14="http://schemas.microsoft.com/office/powerpoint/2010/main" val="291697375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出现分支怎么办</a:t>
            </a:r>
            <a:endParaRPr kumimoji="1" lang="zh-CN" altLang="en-US" dirty="0"/>
          </a:p>
        </p:txBody>
      </p:sp>
      <p:sp>
        <p:nvSpPr>
          <p:cNvPr id="3" name="内容占位符 2"/>
          <p:cNvSpPr>
            <a:spLocks noGrp="1"/>
          </p:cNvSpPr>
          <p:nvPr>
            <p:ph idx="1"/>
          </p:nvPr>
        </p:nvSpPr>
        <p:spPr/>
        <p:txBody>
          <a:bodyPr>
            <a:noAutofit/>
          </a:bodyPr>
          <a:lstStyle/>
          <a:p>
            <a:r>
              <a:rPr lang="zh-CN" altLang="en-US" sz="2800" dirty="0" smtClean="0"/>
              <a:t>考虑一个节点同时收到相同编号的两个区块，</a:t>
            </a:r>
            <a:r>
              <a:rPr lang="en-US" altLang="zh-CN" sz="2800" dirty="0" smtClean="0"/>
              <a:t>Hash</a:t>
            </a:r>
            <a:r>
              <a:rPr lang="zh-CN" altLang="en-US" sz="2800" dirty="0" smtClean="0"/>
              <a:t>都是正确的。</a:t>
            </a:r>
            <a:r>
              <a:rPr lang="zh-CN" altLang="en-US" sz="2800" b="1" dirty="0" smtClean="0"/>
              <a:t>先存着，再看看。</a:t>
            </a:r>
            <a:endParaRPr lang="en-US" altLang="zh-CN" sz="2800" b="1" dirty="0" smtClean="0"/>
          </a:p>
          <a:p>
            <a:endParaRPr lang="en-US" altLang="zh-CN" sz="2800" dirty="0"/>
          </a:p>
          <a:p>
            <a:endParaRPr kumimoji="1" lang="zh-CN" altLang="en-US" sz="2800" dirty="0"/>
          </a:p>
        </p:txBody>
      </p:sp>
      <p:pic>
        <p:nvPicPr>
          <p:cNvPr id="4" name="图片 3"/>
          <p:cNvPicPr>
            <a:picLocks noChangeAspect="1"/>
          </p:cNvPicPr>
          <p:nvPr/>
        </p:nvPicPr>
        <p:blipFill>
          <a:blip r:embed="rId3"/>
          <a:stretch>
            <a:fillRect/>
          </a:stretch>
        </p:blipFill>
        <p:spPr>
          <a:xfrm>
            <a:off x="1371600" y="2294436"/>
            <a:ext cx="5680635" cy="2569951"/>
          </a:xfrm>
          <a:prstGeom prst="rect">
            <a:avLst/>
          </a:prstGeom>
        </p:spPr>
      </p:pic>
    </p:spTree>
    <p:extLst>
      <p:ext uri="{BB962C8B-B14F-4D97-AF65-F5344CB8AC3E}">
        <p14:creationId xmlns:p14="http://schemas.microsoft.com/office/powerpoint/2010/main" val="31641947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始终选取最长分支</a:t>
            </a:r>
            <a:endParaRPr kumimoji="1" lang="zh-CN" altLang="en-US" dirty="0"/>
          </a:p>
        </p:txBody>
      </p:sp>
      <p:sp>
        <p:nvSpPr>
          <p:cNvPr id="3" name="内容占位符 2"/>
          <p:cNvSpPr>
            <a:spLocks noGrp="1"/>
          </p:cNvSpPr>
          <p:nvPr>
            <p:ph idx="1"/>
          </p:nvPr>
        </p:nvSpPr>
        <p:spPr/>
        <p:txBody>
          <a:bodyPr/>
          <a:lstStyle/>
          <a:p>
            <a:r>
              <a:rPr lang="zh-CN" altLang="en-US" sz="2800" dirty="0"/>
              <a:t>规定：</a:t>
            </a:r>
            <a:r>
              <a:rPr lang="en-US" altLang="zh-CN" sz="2800" dirty="0" err="1"/>
              <a:t>BTC</a:t>
            </a:r>
            <a:r>
              <a:rPr lang="zh-CN" altLang="en-US" sz="2800" dirty="0"/>
              <a:t>全网唯一的区块链是那支付出最大计算力的分支，也即</a:t>
            </a:r>
            <a:r>
              <a:rPr lang="zh-CN" altLang="en-US" sz="2800" b="1" dirty="0"/>
              <a:t>最长分支</a:t>
            </a:r>
            <a:r>
              <a:rPr lang="zh-CN" altLang="en-US" sz="2800" dirty="0"/>
              <a:t>。</a:t>
            </a:r>
            <a:endParaRPr lang="en-US" altLang="zh-CN" sz="2800" dirty="0"/>
          </a:p>
          <a:p>
            <a:r>
              <a:rPr lang="zh-CN" altLang="en-US" sz="2800" dirty="0"/>
              <a:t>每个节点按照以下原则决定在哪条分支上继续工作：</a:t>
            </a:r>
            <a:endParaRPr lang="en-US" altLang="zh-CN" sz="2800" dirty="0"/>
          </a:p>
          <a:p>
            <a:pPr lvl="1"/>
            <a:r>
              <a:rPr lang="en-US" altLang="zh-CN" sz="2400" dirty="0"/>
              <a:t>1.</a:t>
            </a:r>
            <a:r>
              <a:rPr lang="zh-CN" altLang="en-US" sz="2400" dirty="0"/>
              <a:t>不同高度的分支，总是接受最高的分支</a:t>
            </a:r>
            <a:r>
              <a:rPr lang="zh-CN" altLang="en-US" sz="2400" dirty="0" smtClean="0"/>
              <a:t>。</a:t>
            </a:r>
            <a:endParaRPr lang="en-US" altLang="zh-CN" sz="2400" dirty="0"/>
          </a:p>
          <a:p>
            <a:pPr lvl="1"/>
            <a:r>
              <a:rPr lang="en-US" altLang="zh-CN" sz="2400" dirty="0"/>
              <a:t>2.</a:t>
            </a:r>
            <a:r>
              <a:rPr lang="zh-CN" altLang="en-US" sz="2400" dirty="0"/>
              <a:t>相同高度，接受难度最大的。</a:t>
            </a:r>
            <a:endParaRPr lang="en-US" altLang="zh-CN" sz="2400" dirty="0"/>
          </a:p>
          <a:p>
            <a:pPr lvl="1"/>
            <a:r>
              <a:rPr lang="en-US" altLang="zh-CN" sz="2400" dirty="0"/>
              <a:t>3.</a:t>
            </a:r>
            <a:r>
              <a:rPr lang="zh-CN" altLang="en-US" sz="2400" dirty="0"/>
              <a:t>否则接受先收到的。</a:t>
            </a:r>
            <a:endParaRPr lang="en-US" altLang="zh-CN" sz="2400" dirty="0"/>
          </a:p>
          <a:p>
            <a:endParaRPr kumimoji="1" lang="zh-CN" altLang="en-US" dirty="0"/>
          </a:p>
        </p:txBody>
      </p:sp>
    </p:spTree>
    <p:extLst>
      <p:ext uri="{BB962C8B-B14F-4D97-AF65-F5344CB8AC3E}">
        <p14:creationId xmlns:p14="http://schemas.microsoft.com/office/powerpoint/2010/main" val="194359714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关于攻击</a:t>
            </a:r>
            <a:endParaRPr kumimoji="1" lang="zh-CN" altLang="en-US" dirty="0"/>
          </a:p>
        </p:txBody>
      </p:sp>
      <p:sp>
        <p:nvSpPr>
          <p:cNvPr id="3" name="内容占位符 2"/>
          <p:cNvSpPr>
            <a:spLocks noGrp="1"/>
          </p:cNvSpPr>
          <p:nvPr>
            <p:ph idx="1"/>
          </p:nvPr>
        </p:nvSpPr>
        <p:spPr/>
        <p:txBody>
          <a:bodyPr>
            <a:noAutofit/>
          </a:bodyPr>
          <a:lstStyle/>
          <a:p>
            <a:r>
              <a:rPr kumimoji="1" lang="zh-CN" altLang="en-US" sz="2400" dirty="0" smtClean="0"/>
              <a:t>攻击者几乎唯一可以做的事，就是抹掉自己曾经发给别人钱的记录。（所谓的双花）</a:t>
            </a:r>
            <a:endParaRPr kumimoji="1" lang="en-US" altLang="zh-CN" sz="2400" dirty="0" smtClean="0"/>
          </a:p>
          <a:p>
            <a:r>
              <a:rPr kumimoji="1" lang="zh-CN" altLang="en-US" sz="2400" dirty="0" smtClean="0"/>
              <a:t>这需要让自己成为最长的链，其他节点才会切到这个最长链上来。</a:t>
            </a:r>
            <a:endParaRPr kumimoji="1" lang="en-US" altLang="zh-CN" sz="2400" dirty="0" smtClean="0"/>
          </a:p>
          <a:p>
            <a:r>
              <a:rPr kumimoji="1" lang="zh-CN" altLang="en-US" sz="2400" dirty="0" smtClean="0"/>
              <a:t>仅仅算出比诚实链长出</a:t>
            </a:r>
            <a:r>
              <a:rPr kumimoji="1" lang="en-US" altLang="zh-CN" sz="2400" dirty="0" smtClean="0"/>
              <a:t>2</a:t>
            </a:r>
            <a:r>
              <a:rPr kumimoji="1" lang="zh-CN" altLang="en-US" sz="2400" dirty="0" smtClean="0"/>
              <a:t>，</a:t>
            </a:r>
            <a:r>
              <a:rPr kumimoji="1" lang="en-US" altLang="zh-CN" sz="2400" dirty="0" smtClean="0"/>
              <a:t>3</a:t>
            </a:r>
            <a:r>
              <a:rPr kumimoji="1" lang="zh-CN" altLang="en-US" sz="2400" dirty="0" smtClean="0"/>
              <a:t>个区块是不够的，因为接受者通常会等</a:t>
            </a:r>
            <a:r>
              <a:rPr kumimoji="1" lang="en-US" altLang="zh-CN" sz="2400" dirty="0" smtClean="0"/>
              <a:t>6</a:t>
            </a:r>
            <a:r>
              <a:rPr kumimoji="1" lang="zh-CN" altLang="en-US" sz="2400" dirty="0" smtClean="0"/>
              <a:t>个确认。（否则接受者看不到区块中有自己的内容就不会发货。）</a:t>
            </a:r>
            <a:endParaRPr kumimoji="1" lang="en-US" altLang="zh-CN" sz="2400" dirty="0" smtClean="0"/>
          </a:p>
          <a:p>
            <a:r>
              <a:rPr kumimoji="1" lang="zh-CN" altLang="en-US" sz="2400" dirty="0" smtClean="0"/>
              <a:t>这就意味着攻击者要能做出比诚实链长出</a:t>
            </a:r>
            <a:r>
              <a:rPr kumimoji="1" lang="en-US" altLang="zh-CN" sz="2400" dirty="0" smtClean="0"/>
              <a:t>7</a:t>
            </a:r>
            <a:r>
              <a:rPr kumimoji="1" lang="zh-CN" altLang="en-US" sz="2400" dirty="0" smtClean="0"/>
              <a:t>个区块，才能让其他节点切到这个非诚实链上。</a:t>
            </a:r>
            <a:endParaRPr kumimoji="1" lang="zh-CN" altLang="en-US" sz="2400" dirty="0"/>
          </a:p>
        </p:txBody>
      </p:sp>
    </p:spTree>
    <p:extLst>
      <p:ext uri="{BB962C8B-B14F-4D97-AF65-F5344CB8AC3E}">
        <p14:creationId xmlns:p14="http://schemas.microsoft.com/office/powerpoint/2010/main" val="389996165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09600" y="657380"/>
            <a:ext cx="7912100" cy="3579479"/>
          </a:xfrm>
          <a:prstGeom prst="rect">
            <a:avLst/>
          </a:prstGeom>
        </p:spPr>
      </p:pic>
    </p:spTree>
    <p:extLst>
      <p:ext uri="{BB962C8B-B14F-4D97-AF65-F5344CB8AC3E}">
        <p14:creationId xmlns:p14="http://schemas.microsoft.com/office/powerpoint/2010/main" val="16018961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比特币数据</a:t>
            </a:r>
            <a:r>
              <a:rPr kumimoji="1" lang="en-US" altLang="zh-CN" dirty="0" smtClean="0"/>
              <a:t>(2017.6.29)</a:t>
            </a:r>
            <a:endParaRPr kumimoji="1" lang="zh-CN" altLang="en-US" dirty="0"/>
          </a:p>
        </p:txBody>
      </p:sp>
      <p:sp>
        <p:nvSpPr>
          <p:cNvPr id="7" name="文本框 6"/>
          <p:cNvSpPr txBox="1"/>
          <p:nvPr/>
        </p:nvSpPr>
        <p:spPr>
          <a:xfrm>
            <a:off x="1151346" y="1222473"/>
            <a:ext cx="6599466" cy="2831544"/>
          </a:xfrm>
          <a:prstGeom prst="rect">
            <a:avLst/>
          </a:prstGeom>
          <a:noFill/>
        </p:spPr>
        <p:txBody>
          <a:bodyPr wrap="square" rtlCol="0">
            <a:spAutoFit/>
          </a:bodyPr>
          <a:lstStyle/>
          <a:p>
            <a:pPr lvl="2">
              <a:lnSpc>
                <a:spcPct val="150000"/>
              </a:lnSpc>
            </a:pPr>
            <a:r>
              <a:rPr lang="zh-TW" altLang="en-US" sz="2400" dirty="0" smtClean="0">
                <a:latin typeface="黑体"/>
                <a:ea typeface="黑体"/>
                <a:cs typeface="黑体"/>
              </a:rPr>
              <a:t>区块总容量  </a:t>
            </a:r>
            <a:r>
              <a:rPr lang="en-US" altLang="zh-TW" sz="2400" dirty="0" smtClean="0">
                <a:latin typeface="黑体"/>
                <a:ea typeface="黑体"/>
                <a:cs typeface="黑体"/>
              </a:rPr>
              <a:t>115.13G 	</a:t>
            </a:r>
          </a:p>
          <a:p>
            <a:pPr lvl="2">
              <a:lnSpc>
                <a:spcPct val="150000"/>
              </a:lnSpc>
            </a:pPr>
            <a:r>
              <a:rPr lang="zh-TW" altLang="en-US" sz="2400" dirty="0" smtClean="0">
                <a:latin typeface="黑体"/>
                <a:ea typeface="黑体"/>
                <a:cs typeface="黑体"/>
              </a:rPr>
              <a:t>区块总数  </a:t>
            </a:r>
            <a:r>
              <a:rPr lang="en-US" altLang="zh-TW" sz="2400" dirty="0" smtClean="0">
                <a:latin typeface="黑体"/>
                <a:ea typeface="黑体"/>
                <a:cs typeface="黑体"/>
              </a:rPr>
              <a:t>473,380</a:t>
            </a:r>
          </a:p>
          <a:p>
            <a:pPr lvl="2">
              <a:lnSpc>
                <a:spcPct val="150000"/>
              </a:lnSpc>
            </a:pPr>
            <a:r>
              <a:rPr lang="zh-CN" altLang="en-US" sz="2400" dirty="0" smtClean="0">
                <a:latin typeface="黑体"/>
                <a:ea typeface="黑体"/>
                <a:cs typeface="黑体"/>
              </a:rPr>
              <a:t>此时</a:t>
            </a:r>
            <a:r>
              <a:rPr lang="zh-CN" altLang="hr-HR" sz="2400" dirty="0" smtClean="0">
                <a:latin typeface="黑体"/>
                <a:ea typeface="黑体"/>
                <a:cs typeface="黑体"/>
              </a:rPr>
              <a:t>算力</a:t>
            </a:r>
            <a:r>
              <a:rPr lang="hr-HR" altLang="zh-CN" sz="2400" dirty="0" smtClean="0">
                <a:latin typeface="黑体"/>
                <a:ea typeface="黑体"/>
                <a:cs typeface="黑体"/>
              </a:rPr>
              <a:t>  4524.85PH/s</a:t>
            </a:r>
          </a:p>
          <a:p>
            <a:pPr lvl="2">
              <a:lnSpc>
                <a:spcPct val="150000"/>
              </a:lnSpc>
            </a:pPr>
            <a:r>
              <a:rPr lang="zh-TW" altLang="en-US" sz="2400" dirty="0" smtClean="0">
                <a:latin typeface="黑体"/>
                <a:ea typeface="黑体"/>
                <a:cs typeface="黑体"/>
              </a:rPr>
              <a:t>链上地址数 </a:t>
            </a:r>
            <a:r>
              <a:rPr lang="en-US" altLang="zh-TW" sz="2400" dirty="0" smtClean="0">
                <a:latin typeface="黑体"/>
                <a:ea typeface="黑体"/>
                <a:cs typeface="黑体"/>
              </a:rPr>
              <a:t>276,914,414 </a:t>
            </a:r>
            <a:r>
              <a:rPr lang="zh-CN" altLang="en-US" sz="2400" dirty="0" smtClean="0">
                <a:latin typeface="黑体"/>
                <a:ea typeface="黑体"/>
                <a:cs typeface="黑体"/>
              </a:rPr>
              <a:t>（</a:t>
            </a:r>
            <a:r>
              <a:rPr lang="en-US" altLang="zh-CN" sz="2400" dirty="0" smtClean="0">
                <a:latin typeface="黑体"/>
                <a:ea typeface="黑体"/>
                <a:cs typeface="黑体"/>
              </a:rPr>
              <a:t>2.7</a:t>
            </a:r>
            <a:r>
              <a:rPr lang="zh-CN" altLang="en-US" sz="2400" dirty="0" smtClean="0">
                <a:latin typeface="黑体"/>
                <a:ea typeface="黑体"/>
                <a:cs typeface="黑体"/>
              </a:rPr>
              <a:t>亿）</a:t>
            </a:r>
            <a:endParaRPr lang="en-US" altLang="zh-TW" sz="2400" dirty="0" smtClean="0">
              <a:latin typeface="黑体"/>
              <a:ea typeface="黑体"/>
              <a:cs typeface="黑体"/>
            </a:endParaRPr>
          </a:p>
          <a:p>
            <a:pPr lvl="2">
              <a:lnSpc>
                <a:spcPct val="150000"/>
              </a:lnSpc>
            </a:pPr>
            <a:r>
              <a:rPr lang="zh-CN" altLang="en-US" sz="2400" dirty="0" smtClean="0">
                <a:latin typeface="黑体"/>
                <a:ea typeface="黑体"/>
                <a:cs typeface="黑体"/>
              </a:rPr>
              <a:t>思考：</a:t>
            </a:r>
            <a:r>
              <a:rPr lang="zh-CN" altLang="en-US" sz="2400" dirty="0" smtClean="0">
                <a:latin typeface="黑体"/>
                <a:ea typeface="黑体"/>
                <a:cs typeface="黑体"/>
              </a:rPr>
              <a:t>多少人拥有比特币？</a:t>
            </a:r>
            <a:endParaRPr lang="en-US" altLang="zh-TW" sz="2400" dirty="0" smtClean="0">
              <a:latin typeface="黑体"/>
              <a:ea typeface="黑体"/>
              <a:cs typeface="黑体"/>
            </a:endParaRPr>
          </a:p>
        </p:txBody>
      </p:sp>
      <p:sp>
        <p:nvSpPr>
          <p:cNvPr id="9" name="文本框 8"/>
          <p:cNvSpPr txBox="1"/>
          <p:nvPr/>
        </p:nvSpPr>
        <p:spPr>
          <a:xfrm>
            <a:off x="2136512" y="4409851"/>
            <a:ext cx="3774515" cy="369332"/>
          </a:xfrm>
          <a:prstGeom prst="rect">
            <a:avLst/>
          </a:prstGeom>
          <a:noFill/>
        </p:spPr>
        <p:txBody>
          <a:bodyPr wrap="square" rtlCol="0">
            <a:spAutoFit/>
          </a:bodyPr>
          <a:lstStyle/>
          <a:p>
            <a:r>
              <a:rPr kumimoji="1" lang="en-US" altLang="zh-CN" dirty="0" err="1" smtClean="0">
                <a:solidFill>
                  <a:schemeClr val="tx2">
                    <a:lumMod val="60000"/>
                    <a:lumOff val="40000"/>
                  </a:schemeClr>
                </a:solidFill>
              </a:rPr>
              <a:t>blockmeta.com</a:t>
            </a:r>
            <a:r>
              <a:rPr kumimoji="1" lang="en-US" altLang="zh-CN" dirty="0" smtClean="0">
                <a:solidFill>
                  <a:schemeClr val="tx2">
                    <a:lumMod val="60000"/>
                    <a:lumOff val="40000"/>
                  </a:schemeClr>
                </a:solidFill>
              </a:rPr>
              <a:t> 2017.6.29</a:t>
            </a:r>
            <a:endParaRPr kumimoji="1" lang="zh-CN" altLang="en-US" dirty="0">
              <a:solidFill>
                <a:schemeClr val="tx2">
                  <a:lumMod val="60000"/>
                  <a:lumOff val="40000"/>
                </a:schemeClr>
              </a:solidFill>
            </a:endParaRPr>
          </a:p>
        </p:txBody>
      </p:sp>
    </p:spTree>
    <p:extLst>
      <p:ext uri="{BB962C8B-B14F-4D97-AF65-F5344CB8AC3E}">
        <p14:creationId xmlns:p14="http://schemas.microsoft.com/office/powerpoint/2010/main" val="61884800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SPV</a:t>
            </a:r>
            <a:r>
              <a:rPr kumimoji="1" lang="zh-CN" altLang="en-US" dirty="0" smtClean="0"/>
              <a:t>节点</a:t>
            </a:r>
            <a:endParaRPr kumimoji="1" lang="zh-CN" altLang="en-US" dirty="0"/>
          </a:p>
        </p:txBody>
      </p:sp>
      <p:sp>
        <p:nvSpPr>
          <p:cNvPr id="3" name="内容占位符 2"/>
          <p:cNvSpPr>
            <a:spLocks noGrp="1"/>
          </p:cNvSpPr>
          <p:nvPr>
            <p:ph idx="1"/>
          </p:nvPr>
        </p:nvSpPr>
        <p:spPr/>
        <p:txBody>
          <a:bodyPr>
            <a:noAutofit/>
          </a:bodyPr>
          <a:lstStyle/>
          <a:p>
            <a:r>
              <a:rPr kumimoji="1" lang="zh-CN" altLang="en-US" sz="2400" dirty="0" smtClean="0"/>
              <a:t>简化</a:t>
            </a:r>
            <a:r>
              <a:rPr kumimoji="1" lang="zh-CN" altLang="en-US" sz="2400" dirty="0"/>
              <a:t>的⽀付验证（</a:t>
            </a:r>
            <a:r>
              <a:rPr kumimoji="1" lang="en-US" altLang="zh-CN" sz="2400" dirty="0" err="1"/>
              <a:t>SPV</a:t>
            </a:r>
            <a:r>
              <a:rPr kumimoji="1" lang="zh-CN" altLang="en-US" sz="2400" dirty="0" smtClean="0"/>
              <a:t>）可以使节点在不必存储完整区块链</a:t>
            </a:r>
            <a:r>
              <a:rPr kumimoji="1" lang="zh-CN" altLang="en-US" sz="2400" dirty="0"/>
              <a:t>的情况下进⾏⼯作</a:t>
            </a:r>
            <a:r>
              <a:rPr kumimoji="1" lang="zh-CN" altLang="en-US" sz="2400" dirty="0" smtClean="0"/>
              <a:t>。</a:t>
            </a:r>
            <a:endParaRPr kumimoji="1" lang="en-US" altLang="zh-CN" sz="2400" dirty="0" smtClean="0"/>
          </a:p>
          <a:p>
            <a:r>
              <a:rPr lang="en-US" altLang="zh-CN" sz="2400" dirty="0" err="1"/>
              <a:t>SPV</a:t>
            </a:r>
            <a:r>
              <a:rPr lang="zh-CN" altLang="en-US" sz="2400" dirty="0"/>
              <a:t>节点只需下载区块头，⽽不⽤下载包含在每个区块中的交易信息。</a:t>
            </a:r>
            <a:endParaRPr lang="en-US" altLang="zh-CN" sz="2400" dirty="0"/>
          </a:p>
          <a:p>
            <a:r>
              <a:rPr lang="en-US" altLang="zh-CN" sz="2400" dirty="0"/>
              <a:t>Block Header</a:t>
            </a:r>
            <a:r>
              <a:rPr lang="zh-CN" altLang="en-US" sz="2400" dirty="0"/>
              <a:t>的大小始终不变，只有</a:t>
            </a:r>
            <a:r>
              <a:rPr lang="en-US" altLang="zh-CN" sz="2400" dirty="0"/>
              <a:t>80</a:t>
            </a:r>
            <a:r>
              <a:rPr lang="zh-CN" altLang="en-US" sz="2400" dirty="0"/>
              <a:t>字节。按照每小时</a:t>
            </a:r>
            <a:r>
              <a:rPr lang="en-US" altLang="zh-CN" sz="2400" dirty="0"/>
              <a:t>6</a:t>
            </a:r>
            <a:r>
              <a:rPr lang="zh-CN" altLang="en-US" sz="2400" dirty="0"/>
              <a:t>个的出块速度，每年产出</a:t>
            </a:r>
            <a:r>
              <a:rPr lang="en-US" altLang="zh-CN" sz="2400" dirty="0"/>
              <a:t>52560</a:t>
            </a:r>
            <a:r>
              <a:rPr lang="zh-CN" altLang="en-US" sz="2400" dirty="0"/>
              <a:t>个区块。当只保存区块头时，每年新增的存储需求约为</a:t>
            </a:r>
            <a:r>
              <a:rPr lang="en-US" altLang="zh-CN" sz="2400" dirty="0"/>
              <a:t>4</a:t>
            </a:r>
            <a:r>
              <a:rPr lang="zh-CN" altLang="en-US" sz="2400" dirty="0"/>
              <a:t>兆字节</a:t>
            </a:r>
            <a:r>
              <a:rPr lang="zh-CN" altLang="en-US" sz="2400" dirty="0" smtClean="0"/>
              <a:t>。</a:t>
            </a:r>
            <a:endParaRPr lang="zh-CN" altLang="en-US" sz="2400" dirty="0"/>
          </a:p>
        </p:txBody>
      </p:sp>
    </p:spTree>
    <p:extLst>
      <p:ext uri="{BB962C8B-B14F-4D97-AF65-F5344CB8AC3E}">
        <p14:creationId xmlns:p14="http://schemas.microsoft.com/office/powerpoint/2010/main" val="121387301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merkle</a:t>
            </a:r>
            <a:r>
              <a:rPr kumimoji="1" lang="en-US" altLang="zh-CN" dirty="0" smtClean="0"/>
              <a:t> root</a:t>
            </a:r>
            <a:endParaRPr kumimoji="1" lang="zh-CN" altLang="en-US" dirty="0"/>
          </a:p>
        </p:txBody>
      </p:sp>
      <p:pic>
        <p:nvPicPr>
          <p:cNvPr id="4" name="内容占位符 3"/>
          <p:cNvPicPr>
            <a:picLocks noGrp="1" noChangeAspect="1"/>
          </p:cNvPicPr>
          <p:nvPr>
            <p:ph idx="1"/>
          </p:nvPr>
        </p:nvPicPr>
        <p:blipFill>
          <a:blip r:embed="rId3"/>
          <a:srcRect t="270" b="270"/>
          <a:stretch>
            <a:fillRect/>
          </a:stretch>
        </p:blipFill>
        <p:spPr>
          <a:xfrm>
            <a:off x="457200" y="1057596"/>
            <a:ext cx="8229600" cy="2856329"/>
          </a:xfrm>
        </p:spPr>
      </p:pic>
      <p:sp>
        <p:nvSpPr>
          <p:cNvPr id="3" name="文本框 2"/>
          <p:cNvSpPr txBox="1"/>
          <p:nvPr/>
        </p:nvSpPr>
        <p:spPr>
          <a:xfrm>
            <a:off x="457200" y="4095360"/>
            <a:ext cx="8229600" cy="923330"/>
          </a:xfrm>
          <a:prstGeom prst="rect">
            <a:avLst/>
          </a:prstGeom>
          <a:noFill/>
        </p:spPr>
        <p:txBody>
          <a:bodyPr wrap="square" rtlCol="0">
            <a:spAutoFit/>
          </a:bodyPr>
          <a:lstStyle/>
          <a:p>
            <a:r>
              <a:rPr kumimoji="1" lang="zh-CN" altLang="en-US" dirty="0" smtClean="0"/>
              <a:t>若要证明数据</a:t>
            </a:r>
            <a:r>
              <a:rPr kumimoji="1" lang="en-US" altLang="zh-CN" dirty="0"/>
              <a:t>K</a:t>
            </a:r>
            <a:r>
              <a:rPr kumimoji="1" lang="zh-CN" altLang="en-US" dirty="0"/>
              <a:t>在区块中，只需要知道上图中蓝色的部分：</a:t>
            </a:r>
            <a:r>
              <a:rPr kumimoji="1" lang="en-US" altLang="zh-CN" dirty="0"/>
              <a:t>HL</a:t>
            </a:r>
            <a:r>
              <a:rPr kumimoji="1" lang="zh-CN" altLang="en-US" dirty="0"/>
              <a:t>、</a:t>
            </a:r>
            <a:r>
              <a:rPr kumimoji="1" lang="en-US" altLang="zh-CN" dirty="0" err="1"/>
              <a:t>HIJ</a:t>
            </a:r>
            <a:r>
              <a:rPr kumimoji="1" lang="zh-CN" altLang="en-US" dirty="0"/>
              <a:t>、</a:t>
            </a:r>
            <a:r>
              <a:rPr kumimoji="1" lang="en-US" altLang="zh-CN" dirty="0" err="1"/>
              <a:t>HMNOP</a:t>
            </a:r>
            <a:r>
              <a:rPr kumimoji="1" lang="zh-CN" altLang="en-US" dirty="0"/>
              <a:t>、</a:t>
            </a:r>
            <a:r>
              <a:rPr kumimoji="1" lang="en-US" altLang="zh-CN" dirty="0" err="1"/>
              <a:t>HABCDEFGH</a:t>
            </a:r>
            <a:r>
              <a:rPr kumimoji="1" lang="zh-CN" altLang="en-US" dirty="0"/>
              <a:t>，最后可以算出来</a:t>
            </a:r>
            <a:r>
              <a:rPr kumimoji="1" lang="en-US" altLang="zh-CN" dirty="0" err="1"/>
              <a:t>merkle</a:t>
            </a:r>
            <a:r>
              <a:rPr kumimoji="1" lang="zh-CN" altLang="en-US" dirty="0"/>
              <a:t>根，对比</a:t>
            </a:r>
            <a:r>
              <a:rPr kumimoji="1" lang="en-US" altLang="zh-CN" dirty="0" err="1"/>
              <a:t>merkle_root</a:t>
            </a:r>
            <a:r>
              <a:rPr kumimoji="1" lang="zh-CN" altLang="en-US" dirty="0"/>
              <a:t>就可以完成证明</a:t>
            </a:r>
          </a:p>
          <a:p>
            <a:endParaRPr kumimoji="1" lang="zh-CN" altLang="en-US" dirty="0"/>
          </a:p>
        </p:txBody>
      </p:sp>
    </p:spTree>
    <p:extLst>
      <p:ext uri="{BB962C8B-B14F-4D97-AF65-F5344CB8AC3E}">
        <p14:creationId xmlns:p14="http://schemas.microsoft.com/office/powerpoint/2010/main" val="19411311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a:t>
            </a:r>
            <a:r>
              <a:rPr kumimoji="1" lang="en-US" altLang="zh-CN" smtClean="0"/>
              <a:t>SPV</a:t>
            </a:r>
            <a:endParaRPr kumimoji="1" lang="zh-CN" altLang="en-US"/>
          </a:p>
        </p:txBody>
      </p:sp>
      <p:sp>
        <p:nvSpPr>
          <p:cNvPr id="3" name="内容占位符 2"/>
          <p:cNvSpPr>
            <a:spLocks noGrp="1"/>
          </p:cNvSpPr>
          <p:nvPr>
            <p:ph idx="1"/>
          </p:nvPr>
        </p:nvSpPr>
        <p:spPr/>
        <p:txBody>
          <a:bodyPr>
            <a:normAutofit/>
          </a:bodyPr>
          <a:lstStyle/>
          <a:p>
            <a:r>
              <a:rPr kumimoji="1" lang="en-US" altLang="zh-CN" sz="2800" dirty="0" err="1" smtClean="0"/>
              <a:t>SPV</a:t>
            </a:r>
            <a:r>
              <a:rPr kumimoji="1" lang="zh-CN" altLang="en-US" sz="2800" dirty="0"/>
              <a:t>节点会通过请求</a:t>
            </a:r>
            <a:r>
              <a:rPr kumimoji="1" lang="en-US" altLang="zh-CN" sz="2800" dirty="0" err="1"/>
              <a:t>merkle</a:t>
            </a:r>
            <a:r>
              <a:rPr kumimoji="1" lang="zh-CN" altLang="en-US" sz="2800" dirty="0" smtClean="0"/>
              <a:t>路径证明以及验证区块，</a:t>
            </a:r>
            <a:r>
              <a:rPr kumimoji="1" lang="zh-CN" altLang="en-US" sz="2800" dirty="0"/>
              <a:t>来证实交易的存在性。</a:t>
            </a:r>
          </a:p>
          <a:p>
            <a:r>
              <a:rPr kumimoji="1" lang="zh-CN" altLang="en-US" sz="2800" dirty="0" smtClean="0"/>
              <a:t>为了防范连到虚假的网络里，</a:t>
            </a:r>
            <a:r>
              <a:rPr kumimoji="1" lang="en-US" altLang="zh-CN" sz="2800" dirty="0" err="1"/>
              <a:t>SPV</a:t>
            </a:r>
            <a:r>
              <a:rPr kumimoji="1" lang="zh-CN" altLang="en-US" sz="2800" dirty="0"/>
              <a:t>节点需要随机连接到多个节点，以增加与⾄少⼀个可靠节点相连接的概率。</a:t>
            </a:r>
          </a:p>
          <a:p>
            <a:pPr marL="0" indent="0">
              <a:buNone/>
            </a:pPr>
            <a:endParaRPr kumimoji="1" lang="en-US" altLang="zh-CN" sz="2800" dirty="0" smtClean="0"/>
          </a:p>
          <a:p>
            <a:pPr marL="0" indent="0">
              <a:buNone/>
            </a:pPr>
            <a:endParaRPr kumimoji="1" lang="en-US" altLang="zh-CN" sz="2800" dirty="0"/>
          </a:p>
          <a:p>
            <a:pPr marL="0" indent="0">
              <a:buNone/>
            </a:pPr>
            <a:r>
              <a:rPr kumimoji="1" lang="zh-CN" altLang="en-US" sz="2400" dirty="0" smtClean="0"/>
              <a:t>注：</a:t>
            </a:r>
            <a:r>
              <a:rPr kumimoji="1" lang="en-US" altLang="zh-CN" sz="2400" dirty="0" smtClean="0"/>
              <a:t>Bloom</a:t>
            </a:r>
            <a:r>
              <a:rPr kumimoji="1" lang="zh-CN" altLang="en-US" sz="2400" dirty="0"/>
              <a:t>过滤器，⽤以解决</a:t>
            </a:r>
            <a:r>
              <a:rPr kumimoji="1" lang="en-US" altLang="zh-CN" sz="2400" dirty="0" err="1"/>
              <a:t>SPV</a:t>
            </a:r>
            <a:r>
              <a:rPr kumimoji="1" lang="zh-CN" altLang="en-US" sz="2400" dirty="0"/>
              <a:t>节点的隐私⻛险问题。</a:t>
            </a:r>
          </a:p>
          <a:p>
            <a:endParaRPr kumimoji="1" lang="zh-CN" altLang="en-US" sz="2800" dirty="0"/>
          </a:p>
        </p:txBody>
      </p:sp>
    </p:spTree>
    <p:extLst>
      <p:ext uri="{BB962C8B-B14F-4D97-AF65-F5344CB8AC3E}">
        <p14:creationId xmlns:p14="http://schemas.microsoft.com/office/powerpoint/2010/main" val="14576522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信息安全意识教育-贵州分行.thmx</Template>
  <TotalTime>6131</TotalTime>
  <Words>5085</Words>
  <Application>Microsoft Macintosh PowerPoint</Application>
  <PresentationFormat>全屏显示(16:9)</PresentationFormat>
  <Paragraphs>620</Paragraphs>
  <Slides>105</Slides>
  <Notes>53</Notes>
  <HiddenSlides>1</HiddenSlides>
  <MMClips>0</MMClips>
  <ScaleCrop>false</ScaleCrop>
  <HeadingPairs>
    <vt:vector size="4" baseType="variant">
      <vt:variant>
        <vt:lpstr>主题</vt:lpstr>
      </vt:variant>
      <vt:variant>
        <vt:i4>1</vt:i4>
      </vt:variant>
      <vt:variant>
        <vt:lpstr>幻灯片标题</vt:lpstr>
      </vt:variant>
      <vt:variant>
        <vt:i4>105</vt:i4>
      </vt:variant>
    </vt:vector>
  </HeadingPairs>
  <TitlesOfParts>
    <vt:vector size="106" baseType="lpstr">
      <vt:lpstr>Office 主题</vt:lpstr>
      <vt:lpstr>比特币到底是怎么回事？</vt:lpstr>
      <vt:lpstr>关于作者</vt:lpstr>
      <vt:lpstr>本次培训</vt:lpstr>
      <vt:lpstr>PowerPoint 演示文稿</vt:lpstr>
      <vt:lpstr>PowerPoint 演示文稿</vt:lpstr>
      <vt:lpstr>PowerPoint 演示文稿</vt:lpstr>
      <vt:lpstr>PowerPoint 演示文稿</vt:lpstr>
      <vt:lpstr>PowerPoint 演示文稿</vt:lpstr>
      <vt:lpstr>PowerPoint 演示文稿</vt:lpstr>
      <vt:lpstr>可信赖的比特币</vt:lpstr>
      <vt:lpstr>区块链的定义</vt:lpstr>
      <vt:lpstr>主要特点</vt:lpstr>
      <vt:lpstr>以前账本的问题</vt:lpstr>
      <vt:lpstr>PowerPoint 演示文稿</vt:lpstr>
      <vt:lpstr>高校考试成绩篡改</vt:lpstr>
      <vt:lpstr>经  过</vt:lpstr>
      <vt:lpstr>被抓</vt:lpstr>
      <vt:lpstr>PowerPoint 演示文稿</vt:lpstr>
      <vt:lpstr>区块链和比特币</vt:lpstr>
      <vt:lpstr>比特币的缘起</vt:lpstr>
      <vt:lpstr>PowerPoint 演示文稿</vt:lpstr>
      <vt:lpstr>PowerPoint 演示文稿</vt:lpstr>
      <vt:lpstr>所有记录都是公开的</vt:lpstr>
      <vt:lpstr>PowerPoint 演示文稿</vt:lpstr>
      <vt:lpstr>PowerPoint 演示文稿</vt:lpstr>
      <vt:lpstr>PowerPoint 演示文稿</vt:lpstr>
      <vt:lpstr>从密码学开始</vt:lpstr>
      <vt:lpstr>密码学想完成什么目标？</vt:lpstr>
      <vt:lpstr>最常用的密码算法</vt:lpstr>
      <vt:lpstr>2进制 16进制</vt:lpstr>
      <vt:lpstr>2进制  16进制</vt:lpstr>
      <vt:lpstr>2进制  16进制</vt:lpstr>
      <vt:lpstr>2进制  16进制</vt:lpstr>
      <vt:lpstr>哈希算法</vt:lpstr>
      <vt:lpstr> </vt:lpstr>
      <vt:lpstr>用户口令被HASH后再存放</vt:lpstr>
      <vt:lpstr>MD5-科普</vt:lpstr>
      <vt:lpstr>雪崩效应</vt:lpstr>
      <vt:lpstr>MD5计算过程</vt:lpstr>
      <vt:lpstr>关于碰撞</vt:lpstr>
      <vt:lpstr>暴力破解口令MD5值的速度</vt:lpstr>
      <vt:lpstr>SHA1 and SHA2算法</vt:lpstr>
      <vt:lpstr>逐步弃用SHA－1</vt:lpstr>
      <vt:lpstr>思考</vt:lpstr>
      <vt:lpstr>PowerPoint 演示文稿</vt:lpstr>
      <vt:lpstr>对称加密算法</vt:lpstr>
      <vt:lpstr>加解密Python代码例子</vt:lpstr>
      <vt:lpstr>柯克霍夫原则</vt:lpstr>
      <vt:lpstr>PowerPoint 演示文稿</vt:lpstr>
      <vt:lpstr>公开密钥算法 </vt:lpstr>
      <vt:lpstr>2016年图灵奖获得者</vt:lpstr>
      <vt:lpstr>公钥算法</vt:lpstr>
      <vt:lpstr>如何理解</vt:lpstr>
      <vt:lpstr>公钥算法</vt:lpstr>
      <vt:lpstr>RSA算法 </vt:lpstr>
      <vt:lpstr>数字签名</vt:lpstr>
      <vt:lpstr>数字签名</vt:lpstr>
      <vt:lpstr>PowerPoint 演示文稿</vt:lpstr>
      <vt:lpstr>数字签名的效果</vt:lpstr>
      <vt:lpstr>比特币使用了那些密码学算法</vt:lpstr>
      <vt:lpstr>比特币的基本原理</vt:lpstr>
      <vt:lpstr>更进一步</vt:lpstr>
      <vt:lpstr>靠Hash链接起来！</vt:lpstr>
      <vt:lpstr>关于块结构</vt:lpstr>
      <vt:lpstr>区块是如何链接起来的</vt:lpstr>
      <vt:lpstr>再进一步</vt:lpstr>
      <vt:lpstr>再进一步</vt:lpstr>
      <vt:lpstr>再进一步</vt:lpstr>
      <vt:lpstr>交易的格式</vt:lpstr>
      <vt:lpstr>输出的结构</vt:lpstr>
      <vt:lpstr>输入的结构</vt:lpstr>
      <vt:lpstr>PowerPoint 演示文稿</vt:lpstr>
      <vt:lpstr>其他细节信息</vt:lpstr>
      <vt:lpstr>比特币地址</vt:lpstr>
      <vt:lpstr>PowerPoint 演示文稿</vt:lpstr>
      <vt:lpstr>两个人会碰巧有相同的地址吗？</vt:lpstr>
      <vt:lpstr>BTC的匿名能力</vt:lpstr>
      <vt:lpstr>Pay to Public Keyhash</vt:lpstr>
      <vt:lpstr>PowerPoint 演示文稿</vt:lpstr>
      <vt:lpstr>PowerPoint 演示文稿</vt:lpstr>
      <vt:lpstr>PowerPoint 演示文稿</vt:lpstr>
      <vt:lpstr>关于对哪些东西签名</vt:lpstr>
      <vt:lpstr>挖矿</vt:lpstr>
      <vt:lpstr>挖矿</vt:lpstr>
      <vt:lpstr>PowerPoint 演示文稿</vt:lpstr>
      <vt:lpstr>现在（2017.10.13）</vt:lpstr>
      <vt:lpstr>blockchain.info</vt:lpstr>
      <vt:lpstr>PowerPoint 演示文稿</vt:lpstr>
      <vt:lpstr>个人挖矿的难度</vt:lpstr>
      <vt:lpstr>PowerPoint 演示文稿</vt:lpstr>
      <vt:lpstr>难度调整</vt:lpstr>
      <vt:lpstr>出现分支怎么办</vt:lpstr>
      <vt:lpstr>始终选取最长分支</vt:lpstr>
      <vt:lpstr>关于攻击</vt:lpstr>
      <vt:lpstr>PowerPoint 演示文稿</vt:lpstr>
      <vt:lpstr>比特币数据(2017.6.29)</vt:lpstr>
      <vt:lpstr>SPV节点</vt:lpstr>
      <vt:lpstr>merkle root</vt:lpstr>
      <vt:lpstr>关于SPV</vt:lpstr>
      <vt:lpstr>智能合约（Smart Contract）</vt:lpstr>
      <vt:lpstr>关于智能合约</vt:lpstr>
      <vt:lpstr>智能合约的应用</vt:lpstr>
      <vt:lpstr>未来趋势</vt:lpstr>
      <vt:lpstr>参考</vt:lpstr>
      <vt:lpstr>结束，谢谢！</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密码学与区块链</dc:title>
  <dc:creator>剑钒 卫</dc:creator>
  <cp:lastModifiedBy>剑钒 卫</cp:lastModifiedBy>
  <cp:revision>692</cp:revision>
  <dcterms:created xsi:type="dcterms:W3CDTF">2017-05-07T02:53:12Z</dcterms:created>
  <dcterms:modified xsi:type="dcterms:W3CDTF">2017-10-15T07:24:04Z</dcterms:modified>
</cp:coreProperties>
</file>